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3.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4.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theme/theme5.xml" ContentType="application/vnd.openxmlformats-officedocument.theme+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theme/theme6.xml" ContentType="application/vnd.openxmlformats-officedocument.theme+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142" r:id="rId4"/>
    <p:sldMasterId id="2147484051" r:id="rId5"/>
    <p:sldMasterId id="2147484081" r:id="rId6"/>
    <p:sldMasterId id="2147484110" r:id="rId7"/>
    <p:sldMasterId id="2147484170" r:id="rId8"/>
    <p:sldMasterId id="2147483723" r:id="rId9"/>
    <p:sldMasterId id="2147484204" r:id="rId10"/>
  </p:sldMasterIdLst>
  <p:notesMasterIdLst>
    <p:notesMasterId r:id="rId27"/>
  </p:notesMasterIdLst>
  <p:handoutMasterIdLst>
    <p:handoutMasterId r:id="rId28"/>
  </p:handoutMasterIdLst>
  <p:sldIdLst>
    <p:sldId id="257" r:id="rId11"/>
    <p:sldId id="258" r:id="rId12"/>
    <p:sldId id="642" r:id="rId13"/>
    <p:sldId id="387" r:id="rId14"/>
    <p:sldId id="9247" r:id="rId15"/>
    <p:sldId id="9240" r:id="rId16"/>
    <p:sldId id="616" r:id="rId17"/>
    <p:sldId id="619" r:id="rId18"/>
    <p:sldId id="981" r:id="rId19"/>
    <p:sldId id="976" r:id="rId20"/>
    <p:sldId id="9242" r:id="rId21"/>
    <p:sldId id="266" r:id="rId22"/>
    <p:sldId id="977" r:id="rId23"/>
    <p:sldId id="9249" r:id="rId24"/>
    <p:sldId id="962" r:id="rId25"/>
    <p:sldId id="9250"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4E4E4"/>
    <a:srgbClr val="4D4D4D"/>
    <a:srgbClr val="DEDEDE"/>
    <a:srgbClr val="A29A92"/>
    <a:srgbClr val="00863D"/>
    <a:srgbClr val="00B050"/>
    <a:srgbClr val="C8C8C8"/>
    <a:srgbClr val="FF6600"/>
    <a:srgbClr val="D9D9D9"/>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27" autoAdjust="0"/>
    <p:restoredTop sz="63078" autoAdjust="0"/>
  </p:normalViewPr>
  <p:slideViewPr>
    <p:cSldViewPr snapToGrid="0">
      <p:cViewPr varScale="1">
        <p:scale>
          <a:sx n="68" d="100"/>
          <a:sy n="68" d="100"/>
        </p:scale>
        <p:origin x="906" y="66"/>
      </p:cViewPr>
      <p:guideLst/>
    </p:cSldViewPr>
  </p:slideViewPr>
  <p:notesTextViewPr>
    <p:cViewPr>
      <p:scale>
        <a:sx n="1" d="1"/>
        <a:sy n="1" d="1"/>
      </p:scale>
      <p:origin x="0" y="0"/>
    </p:cViewPr>
  </p:notesTextViewPr>
  <p:notesViewPr>
    <p:cSldViewPr snapToGrid="0" showGuides="1">
      <p:cViewPr varScale="1">
        <p:scale>
          <a:sx n="98" d="100"/>
          <a:sy n="98" d="100"/>
        </p:scale>
        <p:origin x="3516"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 Type="http://schemas.openxmlformats.org/officeDocument/2006/relationships/customXml" Target="../customXml/item3.xml"/><Relationship Id="rId21" Type="http://schemas.openxmlformats.org/officeDocument/2006/relationships/slide" Target="slides/slide11.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handoutMaster" Target="handoutMasters/handoutMaster1.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2CF3383-DF08-4C90-8557-22EF3027DD43}" type="datetimeFigureOut">
              <a:rPr lang="en-US" smtClean="0"/>
              <a:t>8/1/2025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1793050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D16557-6E8E-4D95-8DF3-2DE1590C714A}" type="datetimeFigureOut">
              <a:rPr lang="en-US" smtClean="0"/>
              <a:t>8/1/2025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3A86D8-1D95-4DFF-A26B-8F86AC3AC58E}" type="slidenum">
              <a:rPr lang="en-US" smtClean="0"/>
              <a:t>‹#›</a:t>
            </a:fld>
            <a:endParaRPr lang="en-US"/>
          </a:p>
        </p:txBody>
      </p:sp>
    </p:spTree>
    <p:extLst>
      <p:ext uri="{BB962C8B-B14F-4D97-AF65-F5344CB8AC3E}">
        <p14:creationId xmlns:p14="http://schemas.microsoft.com/office/powerpoint/2010/main" val="15381302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3A86D8-1D95-4DFF-A26B-8F86AC3AC58E}" type="slidenum">
              <a:rPr lang="en-US" smtClean="0"/>
              <a:t>1</a:t>
            </a:fld>
            <a:endParaRPr lang="en-US"/>
          </a:p>
        </p:txBody>
      </p:sp>
    </p:spTree>
    <p:extLst>
      <p:ext uri="{BB962C8B-B14F-4D97-AF65-F5344CB8AC3E}">
        <p14:creationId xmlns:p14="http://schemas.microsoft.com/office/powerpoint/2010/main" val="684432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Tx/>
              <a:buChar char="-"/>
            </a:pPr>
            <a:r>
              <a:rPr lang="en-US" b="1" dirty="0"/>
              <a:t>Notes in BOLD NOT ON SLIDE</a:t>
            </a:r>
          </a:p>
          <a:p>
            <a:pPr marL="342900" indent="-342900">
              <a:buFontTx/>
              <a:buChar char="-"/>
            </a:pPr>
            <a:endParaRPr lang="en-US" dirty="0"/>
          </a:p>
          <a:p>
            <a:pPr marL="342900" indent="-342900">
              <a:buFontTx/>
              <a:buChar char="-"/>
            </a:pPr>
            <a:r>
              <a:rPr lang="en-US" dirty="0"/>
              <a:t>Desktop application w/ Distributed Compute option (</a:t>
            </a:r>
            <a:r>
              <a:rPr lang="en-US" b="1" dirty="0"/>
              <a:t>in comparison to FFRD, which is cloud-first</a:t>
            </a:r>
            <a:r>
              <a:rPr lang="en-US" b="0" dirty="0"/>
              <a:t>)</a:t>
            </a:r>
          </a:p>
          <a:p>
            <a:pPr marL="0" indent="0">
              <a:buFontTx/>
              <a:buNone/>
            </a:pPr>
            <a:endParaRPr lang="en-US" dirty="0"/>
          </a:p>
          <a:p>
            <a:pPr marL="342900" indent="-342900">
              <a:buFontTx/>
              <a:buChar char="-"/>
            </a:pPr>
            <a:r>
              <a:rPr lang="en-US" b="0" dirty="0"/>
              <a:t>System-based Risk Analysis: </a:t>
            </a:r>
            <a:r>
              <a:rPr lang="en-US" b="1" dirty="0"/>
              <a:t>jointly modeling hydrology, reservoir operations, hydraulics, and impacts in one simulation; develop common watershed model across H&amp;H/FRM team members</a:t>
            </a:r>
          </a:p>
          <a:p>
            <a:pPr marL="569913" lvl="1" indent="-342900">
              <a:buFontTx/>
              <a:buChar char="-"/>
            </a:pPr>
            <a:r>
              <a:rPr lang="en-US" dirty="0"/>
              <a:t>Informed by ER 1105-2-100 Planning Guidance Notebook; ER 1105-2-409; ER 1105-2-101 Risk Assessment for FRM studies; EC 1110-2-6067 USACE process for NFIP Levee</a:t>
            </a:r>
          </a:p>
          <a:p>
            <a:pPr marL="569913" lvl="1" indent="-342900">
              <a:buFontTx/>
              <a:buChar char="-"/>
            </a:pPr>
            <a:r>
              <a:rPr lang="en-US" b="1" dirty="0"/>
              <a:t>Example applications: modeling system-wide interactions between</a:t>
            </a:r>
          </a:p>
          <a:p>
            <a:pPr marL="804863" lvl="2" indent="-342900">
              <a:buFontTx/>
              <a:buChar char="-"/>
            </a:pPr>
            <a:r>
              <a:rPr lang="en-US" b="1" dirty="0"/>
              <a:t>landscape changes to hydrology (e.g. wildfire or urbanization impacts on FRM); </a:t>
            </a:r>
          </a:p>
          <a:p>
            <a:pPr marL="804863" lvl="2" indent="-342900">
              <a:buFontTx/>
              <a:buChar char="-"/>
            </a:pPr>
            <a:r>
              <a:rPr lang="en-US" b="1" dirty="0"/>
              <a:t>reservoir operations proposals</a:t>
            </a:r>
          </a:p>
          <a:p>
            <a:pPr marL="804863" lvl="2" indent="-342900">
              <a:buFontTx/>
              <a:buChar char="-"/>
            </a:pPr>
            <a:r>
              <a:rPr lang="en-US" b="1" dirty="0"/>
              <a:t>structural changes to FRM projects</a:t>
            </a:r>
          </a:p>
          <a:p>
            <a:pPr marL="804863" lvl="2" indent="-342900">
              <a:buFontTx/>
              <a:buChar char="-"/>
            </a:pPr>
            <a:r>
              <a:rPr lang="en-US" b="1" dirty="0"/>
              <a:t>Non-structural measures in flood impacts</a:t>
            </a:r>
            <a:br>
              <a:rPr lang="en-US" b="1" dirty="0"/>
            </a:br>
            <a:r>
              <a:rPr lang="en-US" b="1" dirty="0"/>
              <a:t>	</a:t>
            </a:r>
          </a:p>
          <a:p>
            <a:pPr marL="804863" lvl="2" indent="-342900">
              <a:buFontTx/>
              <a:buChar char="-"/>
            </a:pPr>
            <a:endParaRPr lang="en-US" b="1" dirty="0"/>
          </a:p>
          <a:p>
            <a:pPr marL="569913" lvl="1" indent="-342900">
              <a:buFontTx/>
              <a:buChar char="-"/>
            </a:pPr>
            <a:r>
              <a:rPr lang="en-US" dirty="0"/>
              <a:t>Integrates existing HEC software (</a:t>
            </a:r>
            <a:r>
              <a:rPr lang="en-US" b="1" dirty="0"/>
              <a:t>HEC-HMS,HEC-</a:t>
            </a:r>
            <a:r>
              <a:rPr lang="en-US" b="1" dirty="0" err="1"/>
              <a:t>ResSim,HEC</a:t>
            </a:r>
            <a:r>
              <a:rPr lang="en-US" b="1" dirty="0"/>
              <a:t>-RAS,HEC-FIA</a:t>
            </a:r>
            <a:r>
              <a:rPr lang="en-US" dirty="0"/>
              <a:t>) with a </a:t>
            </a:r>
            <a:r>
              <a:rPr lang="en-US" b="1" dirty="0"/>
              <a:t>plugins approach; so other models can be pulled into WAT</a:t>
            </a:r>
            <a:br>
              <a:rPr lang="en-US" dirty="0"/>
            </a:br>
            <a:endParaRPr lang="en-US" dirty="0"/>
          </a:p>
          <a:p>
            <a:pPr marL="569913" lvl="1" indent="-342900">
              <a:buFontTx/>
              <a:buChar char="-"/>
            </a:pPr>
            <a:r>
              <a:rPr lang="en-US" dirty="0"/>
              <a:t>Allows use of existing models </a:t>
            </a:r>
            <a:r>
              <a:rPr lang="en-US" b="1" dirty="0"/>
              <a:t>or sharing models with CWMS (or at least gives a good starting point that modelers are familiar with; can reduce data collection needs and initial model calibration; additional changes to adapt between studies and real-time models necessary</a:t>
            </a:r>
            <a:br>
              <a:rPr lang="en-US" b="1" dirty="0"/>
            </a:br>
            <a:endParaRPr lang="en-US" b="1" dirty="0"/>
          </a:p>
          <a:p>
            <a:pPr marL="342900" indent="-342900">
              <a:buFontTx/>
              <a:buChar char="-"/>
            </a:pPr>
            <a:r>
              <a:rPr lang="en-US" dirty="0"/>
              <a:t>‘Monte Carlo’ simulations to separate modeling of natural variability from uncertainty  - </a:t>
            </a:r>
            <a:r>
              <a:rPr lang="en-US" b="1" dirty="0"/>
              <a:t>repeatedly simulate the system while varying inputs (boundary conditions) within expected probabilities to compute risk and uncertainty</a:t>
            </a:r>
          </a:p>
          <a:p>
            <a:pPr marL="342900" indent="-342900">
              <a:buFontTx/>
              <a:buChar char="-"/>
            </a:pPr>
            <a:endParaRPr lang="en-US" dirty="0"/>
          </a:p>
          <a:p>
            <a:pPr marL="342900" marR="0" lvl="0" indent="-342900" algn="l" defTabSz="914400" rtl="0" eaLnBrk="1" fontAlgn="auto" latinLnBrk="0" hangingPunct="1">
              <a:lnSpc>
                <a:spcPct val="100000"/>
              </a:lnSpc>
              <a:spcBef>
                <a:spcPts val="0"/>
              </a:spcBef>
              <a:spcAft>
                <a:spcPts val="0"/>
              </a:spcAft>
              <a:buClrTx/>
              <a:buSzTx/>
              <a:buFontTx/>
              <a:buChar char="-"/>
              <a:tabLst/>
              <a:defRPr/>
            </a:pPr>
            <a:r>
              <a:rPr lang="en-US" dirty="0"/>
              <a:t>Has been applied to watersheds from small drainages up to scale of Columbia and Missouri River.</a:t>
            </a:r>
            <a:br>
              <a:rPr lang="en-US" dirty="0"/>
            </a:br>
            <a:r>
              <a:rPr lang="en-US" b="1" i="1" dirty="0"/>
              <a:t>for GI studies, WCM updates, regulated flood frequency determinations, and climate change impacts to reservoir operations</a:t>
            </a:r>
            <a:br>
              <a:rPr lang="en-US" dirty="0"/>
            </a:br>
            <a:br>
              <a:rPr lang="en-US" dirty="0"/>
            </a:br>
            <a:r>
              <a:rPr lang="en-US" b="1" dirty="0"/>
              <a:t>Beta 1.1 version just released this spring!</a:t>
            </a:r>
          </a:p>
          <a:p>
            <a:pPr marL="342900" indent="-342900">
              <a:buFontTx/>
              <a:buChar char="-"/>
            </a:pPr>
            <a:endParaRPr lang="en-US" dirty="0"/>
          </a:p>
          <a:p>
            <a:pPr marL="342900" indent="-342900">
              <a:buFontTx/>
              <a:buChar char="-"/>
            </a:pPr>
            <a:endParaRPr lang="en-US" dirty="0"/>
          </a:p>
          <a:p>
            <a:endParaRPr lang="en-US" dirty="0"/>
          </a:p>
        </p:txBody>
      </p:sp>
      <p:sp>
        <p:nvSpPr>
          <p:cNvPr id="4" name="Slide Number Placeholder 3"/>
          <p:cNvSpPr>
            <a:spLocks noGrp="1"/>
          </p:cNvSpPr>
          <p:nvPr>
            <p:ph type="sldNum" sz="quarter" idx="5"/>
          </p:nvPr>
        </p:nvSpPr>
        <p:spPr/>
        <p:txBody>
          <a:bodyPr/>
          <a:lstStyle/>
          <a:p>
            <a:fld id="{BC3A86D8-1D95-4DFF-A26B-8F86AC3AC58E}" type="slidenum">
              <a:rPr lang="en-US" smtClean="0"/>
              <a:t>2</a:t>
            </a:fld>
            <a:endParaRPr lang="en-US"/>
          </a:p>
        </p:txBody>
      </p:sp>
    </p:spTree>
    <p:extLst>
      <p:ext uri="{BB962C8B-B14F-4D97-AF65-F5344CB8AC3E}">
        <p14:creationId xmlns:p14="http://schemas.microsoft.com/office/powerpoint/2010/main" val="13477133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dirty="0"/>
              <a:t>We switch</a:t>
            </a:r>
            <a:r>
              <a:rPr lang="en-US" baseline="0" dirty="0"/>
              <a:t> the problem to a Monte Carlo simulation by replacing the flow frequency curve by a large sample of values from it.  This is called an “event sampling” approach.  Reflecting through the other summary relationships produces a value of damage for each flow, ending in a sample of damage.  The sample average is an estimate of the EAD.</a:t>
            </a:r>
            <a:endParaRPr lang="en-US" dirty="0"/>
          </a:p>
        </p:txBody>
      </p:sp>
      <p:sp>
        <p:nvSpPr>
          <p:cNvPr id="4" name="Slide Number Placeholder 3"/>
          <p:cNvSpPr>
            <a:spLocks noGrp="1"/>
          </p:cNvSpPr>
          <p:nvPr>
            <p:ph type="sldNum" sz="quarter" idx="10"/>
          </p:nvPr>
        </p:nvSpPr>
        <p:spPr/>
        <p:txBody>
          <a:bodyPr/>
          <a:lstStyle/>
          <a:p>
            <a:pPr>
              <a:defRPr/>
            </a:pPr>
            <a:fld id="{524C4B47-FBCD-4817-B645-E2CBC7BB2299}" type="slidenum">
              <a:rPr lang="en-US" smtClean="0"/>
              <a:pPr>
                <a:defRPr/>
              </a:pPr>
              <a:t>3</a:t>
            </a:fld>
            <a:endParaRPr lang="en-US"/>
          </a:p>
        </p:txBody>
      </p:sp>
    </p:spTree>
    <p:extLst>
      <p:ext uri="{BB962C8B-B14F-4D97-AF65-F5344CB8AC3E}">
        <p14:creationId xmlns:p14="http://schemas.microsoft.com/office/powerpoint/2010/main" val="3678127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sz="1100" dirty="0"/>
              <a:t>We use the event sampling Monte Carlo approach to allow us to replace the simple summary relationships with more careful modeling of each generated flood event.  </a:t>
            </a:r>
          </a:p>
          <a:p>
            <a:endParaRPr lang="en-US" sz="1100" dirty="0"/>
          </a:p>
          <a:p>
            <a:r>
              <a:rPr lang="en-US" sz="1100" dirty="0"/>
              <a:t>The sampled flow is turned into a hydrograph (based on a randomly chosen shape), and routed through a reservoir model (with a randomly chosen starting pool).  It then goes through a channel model to see if stage exceeds a randomly chosen levee breach height, and a spreading model if breach occurs.  Next, inundation is mapped and compared against a structure inventory to determine damage to structures.  </a:t>
            </a:r>
          </a:p>
          <a:p>
            <a:endParaRPr lang="en-US" sz="1100" dirty="0"/>
          </a:p>
          <a:p>
            <a:r>
              <a:rPr lang="en-US" sz="1100" dirty="0"/>
              <a:t>The resulting sample of damages is more carefully formulated than the version that depended upon summary relationships.</a:t>
            </a:r>
          </a:p>
          <a:p>
            <a:endParaRPr lang="en-US" sz="1100" dirty="0"/>
          </a:p>
          <a:p>
            <a:r>
              <a:rPr lang="en-US" sz="1100" dirty="0"/>
              <a:t>When the system being modelled is a watershed, rather than a single index point like this, there are further benefits to this approach.   Flows can be provided for various streams, and damage areas at confluences, that can be inundated by each reach, will show inundation by one side or the other or both at the appropriate frequencies.   Another benefit is upstream levees.  If a levee breaches, and thus decreases the flow volume  below it, the lower system will show that lower flow against its levees and damage areas.</a:t>
            </a:r>
          </a:p>
        </p:txBody>
      </p:sp>
      <p:sp>
        <p:nvSpPr>
          <p:cNvPr id="4" name="Slide Number Placeholder 3"/>
          <p:cNvSpPr>
            <a:spLocks noGrp="1"/>
          </p:cNvSpPr>
          <p:nvPr>
            <p:ph type="sldNum" sz="quarter" idx="10"/>
          </p:nvPr>
        </p:nvSpPr>
        <p:spPr/>
        <p:txBody>
          <a:bodyPr/>
          <a:lstStyle/>
          <a:p>
            <a:pPr>
              <a:defRPr/>
            </a:pPr>
            <a:fld id="{524C4B47-FBCD-4817-B645-E2CBC7BB2299}" type="slidenum">
              <a:rPr lang="en-US" smtClean="0"/>
              <a:pPr>
                <a:defRPr/>
              </a:pPr>
              <a:t>4</a:t>
            </a:fld>
            <a:endParaRPr lang="en-US"/>
          </a:p>
        </p:txBody>
      </p:sp>
    </p:spTree>
    <p:extLst>
      <p:ext uri="{BB962C8B-B14F-4D97-AF65-F5344CB8AC3E}">
        <p14:creationId xmlns:p14="http://schemas.microsoft.com/office/powerpoint/2010/main" val="23985575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SFO techniques – using metrics derived from forecasts to determine reservoir operations; such as relating 3 day inflow forecast at a particular probability to the release required.  </a:t>
            </a:r>
            <a:br>
              <a:rPr lang="en-US" dirty="0"/>
            </a:br>
            <a:br>
              <a:rPr lang="en-US" dirty="0"/>
            </a:br>
            <a:r>
              <a:rPr lang="en-US" dirty="0"/>
              <a:t>Differs from EFO in that individual ensemble members do not need to be regulated to determine </a:t>
            </a:r>
            <a:r>
              <a:rPr lang="en-US"/>
              <a:t>the release.</a:t>
            </a:r>
          </a:p>
        </p:txBody>
      </p:sp>
      <p:sp>
        <p:nvSpPr>
          <p:cNvPr id="4" name="Slide Number Placeholder 3"/>
          <p:cNvSpPr>
            <a:spLocks noGrp="1"/>
          </p:cNvSpPr>
          <p:nvPr>
            <p:ph type="sldNum" sz="quarter" idx="5"/>
          </p:nvPr>
        </p:nvSpPr>
        <p:spPr/>
        <p:txBody>
          <a:bodyPr/>
          <a:lstStyle/>
          <a:p>
            <a:fld id="{BC3A86D8-1D95-4DFF-A26B-8F86AC3AC58E}" type="slidenum">
              <a:rPr lang="en-US" smtClean="0"/>
              <a:t>10</a:t>
            </a:fld>
            <a:endParaRPr lang="en-US"/>
          </a:p>
        </p:txBody>
      </p:sp>
    </p:spTree>
    <p:extLst>
      <p:ext uri="{BB962C8B-B14F-4D97-AF65-F5344CB8AC3E}">
        <p14:creationId xmlns:p14="http://schemas.microsoft.com/office/powerpoint/2010/main" val="16779637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Ongoing collaboration with FIRO Team (Cornell University, Dr Steinschneider + Dr Brodeur)</a:t>
            </a:r>
          </a:p>
          <a:p>
            <a:endParaRPr lang="en-US" dirty="0"/>
          </a:p>
          <a:p>
            <a:r>
              <a:rPr lang="en-US" dirty="0"/>
              <a:t>Objectives:</a:t>
            </a:r>
          </a:p>
          <a:p>
            <a:r>
              <a:rPr lang="en-US" dirty="0"/>
              <a:t>- Evaluate effect of forecast error on regulation of flood events to quantify uncertainty in FRM operation</a:t>
            </a:r>
          </a:p>
          <a:p>
            <a:r>
              <a:rPr lang="en-US" dirty="0"/>
              <a:t>- “Robustness testing” of FIRO operations</a:t>
            </a:r>
          </a:p>
          <a:p>
            <a:endParaRPr lang="en-US" dirty="0"/>
          </a:p>
          <a:p>
            <a:r>
              <a:rPr lang="en-US" dirty="0"/>
              <a:t>Method:</a:t>
            </a:r>
          </a:p>
          <a:p>
            <a:r>
              <a:rPr lang="en-US" dirty="0"/>
              <a:t>- observed - hindcast -&gt; “skill” – statistical properties of forecast error</a:t>
            </a:r>
          </a:p>
          <a:p>
            <a:r>
              <a:rPr lang="en-US" dirty="0"/>
              <a:t>- sample forecast errors from skill + “observed” hydrograph -&gt; forecast hydrograph</a:t>
            </a:r>
          </a:p>
          <a:p>
            <a:r>
              <a:rPr lang="en-US" dirty="0"/>
              <a:t> </a:t>
            </a:r>
          </a:p>
          <a:p>
            <a:r>
              <a:rPr lang="en-US" dirty="0"/>
              <a:t>Can be applied to synthetic hydrology, scaled or generated from a rainfall-runoff model.</a:t>
            </a:r>
          </a:p>
          <a:p>
            <a:r>
              <a:rPr lang="en-US" dirty="0"/>
              <a:t>OR create many new sequences of forecasts across entire POR</a:t>
            </a:r>
          </a:p>
          <a:p>
            <a:endParaRPr lang="en-US" dirty="0"/>
          </a:p>
          <a:p>
            <a:r>
              <a:rPr lang="en-US" dirty="0"/>
              <a:t>Concerns: consistent development of hindcasts w/ representative skill is costly</a:t>
            </a:r>
          </a:p>
          <a:p>
            <a:r>
              <a:rPr lang="en-US" i="1" dirty="0"/>
              <a:t>future: </a:t>
            </a:r>
            <a:r>
              <a:rPr lang="en-US" dirty="0"/>
              <a:t>work with HMS teams to generate hindcasts with their ensemble computes</a:t>
            </a:r>
          </a:p>
          <a:p>
            <a:endParaRPr lang="en-US" dirty="0"/>
          </a:p>
          <a:p>
            <a:r>
              <a:rPr lang="en-US" dirty="0"/>
              <a:t>Forecast skill sampling is still just a  model; we hope that real forecasters do better than the hindcast, and that reservoir operators are more aware of weather forecasts and possible outcomes than the forecasts and operations in a studies model</a:t>
            </a:r>
          </a:p>
          <a:p>
            <a:endParaRPr lang="en-US" dirty="0"/>
          </a:p>
          <a:p>
            <a:r>
              <a:rPr lang="en-US" dirty="0" err="1"/>
              <a:t>SynFcst</a:t>
            </a:r>
            <a:r>
              <a:rPr lang="en-US" dirty="0"/>
              <a:t> will be useful in studies even with HEC-HMS as it could reduce computational burden when focused on FRM impacts and robustness testing – derive </a:t>
            </a:r>
            <a:r>
              <a:rPr lang="en-US" dirty="0" err="1"/>
              <a:t>fcst</a:t>
            </a:r>
            <a:r>
              <a:rPr lang="en-US" dirty="0"/>
              <a:t> skill from a HMS ensemble forecast, then apply to synthetic hydrographs from HMS.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C3A86D8-1D95-4DFF-A26B-8F86AC3AC58E}" type="slidenum">
              <a:rPr lang="en-US" smtClean="0"/>
              <a:t>13</a:t>
            </a:fld>
            <a:endParaRPr lang="en-US"/>
          </a:p>
        </p:txBody>
      </p:sp>
    </p:spTree>
    <p:extLst>
      <p:ext uri="{BB962C8B-B14F-4D97-AF65-F5344CB8AC3E}">
        <p14:creationId xmlns:p14="http://schemas.microsoft.com/office/powerpoint/2010/main" val="32705112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7.xml"/><Relationship Id="rId4" Type="http://schemas.openxmlformats.org/officeDocument/2006/relationships/image" Target="../media/image11.png"/></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C718C8BC-3817-BA43-A697-C0F8A79E64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970837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2693227270"/>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2256"/>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AA3CD5E4-A5C4-AFB4-80AA-82539154DD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5164315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097512708"/>
      </p:ext>
    </p:extLst>
  </p:cSld>
  <p:clrMapOvr>
    <a:masterClrMapping/>
  </p:clrMapOvr>
  <p:hf hdr="0" dt="0"/>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40000"/>
            <a:lumOff val="6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67920520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Tree>
    <p:extLst>
      <p:ext uri="{BB962C8B-B14F-4D97-AF65-F5344CB8AC3E}">
        <p14:creationId xmlns:p14="http://schemas.microsoft.com/office/powerpoint/2010/main" val="365763881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1_Background no graphics">
    <p:bg>
      <p:bgPr>
        <a:gradFill flip="none" rotWithShape="1">
          <a:gsLst>
            <a:gs pos="80000">
              <a:schemeClr val="tx2"/>
            </a:gs>
            <a:gs pos="90000">
              <a:schemeClr val="tx2">
                <a:alpha val="45000"/>
              </a:schemeClr>
            </a:gs>
            <a:gs pos="95000">
              <a:schemeClr val="bg2">
                <a:lumMod val="9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Tree>
    <p:extLst>
      <p:ext uri="{BB962C8B-B14F-4D97-AF65-F5344CB8AC3E}">
        <p14:creationId xmlns:p14="http://schemas.microsoft.com/office/powerpoint/2010/main" val="35299516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9590112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Tree>
    <p:extLst>
      <p:ext uri="{BB962C8B-B14F-4D97-AF65-F5344CB8AC3E}">
        <p14:creationId xmlns:p14="http://schemas.microsoft.com/office/powerpoint/2010/main" val="117509264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50425440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30026797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753160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2516359702"/>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57210536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12185524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64531100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62A64504-0669-5CF0-805D-174C1EFD60F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4728701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EE4B1084-AF70-E7DA-2842-9FB9FFF0804B}"/>
              </a:ext>
            </a:extLst>
          </p:cNvPr>
          <p:cNvSpPr>
            <a:spLocks noGrp="1"/>
          </p:cNvSpPr>
          <p:nvPr>
            <p:ph type="title"/>
          </p:nvPr>
        </p:nvSpPr>
        <p:spPr/>
        <p:txBody>
          <a:bodyPr/>
          <a:lstStyle/>
          <a:p>
            <a:r>
              <a:rPr lang="en-US"/>
              <a:t>Click to edit Master title style</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276890965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Tree>
    <p:extLst>
      <p:ext uri="{BB962C8B-B14F-4D97-AF65-F5344CB8AC3E}">
        <p14:creationId xmlns:p14="http://schemas.microsoft.com/office/powerpoint/2010/main" val="347316825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and Picture with Caption">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4" name="Title 3"/>
          <p:cNvSpPr>
            <a:spLocks noGrp="1"/>
          </p:cNvSpPr>
          <p:nvPr>
            <p:ph type="title"/>
          </p:nvPr>
        </p:nvSpPr>
        <p:spPr/>
        <p:txBody>
          <a:bodyPr/>
          <a:lstStyle/>
          <a:p>
            <a:r>
              <a:rPr lang="en-US"/>
              <a:t>Click to edit Master title style</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Tree>
    <p:extLst>
      <p:ext uri="{BB962C8B-B14F-4D97-AF65-F5344CB8AC3E}">
        <p14:creationId xmlns:p14="http://schemas.microsoft.com/office/powerpoint/2010/main" val="1433027956"/>
      </p:ext>
    </p:extLst>
  </p:cSld>
  <p:clrMapOvr>
    <a:masterClrMapping/>
  </p:clrMapOvr>
  <p:extLst>
    <p:ext uri="{DCECCB84-F9BA-43D5-87BE-67443E8EF086}">
      <p15:sldGuideLst xmlns:p15="http://schemas.microsoft.com/office/powerpoint/2012/main"/>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Tree>
    <p:extLst>
      <p:ext uri="{BB962C8B-B14F-4D97-AF65-F5344CB8AC3E}">
        <p14:creationId xmlns:p14="http://schemas.microsoft.com/office/powerpoint/2010/main" val="401107571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2" name="Title 1"/>
          <p:cNvSpPr>
            <a:spLocks noGrp="1"/>
          </p:cNvSpPr>
          <p:nvPr>
            <p:ph type="title"/>
          </p:nvPr>
        </p:nvSpPr>
        <p:spPr/>
        <p:txBody>
          <a:bodyPr/>
          <a:lstStyle/>
          <a:p>
            <a:r>
              <a:rPr lang="en-US" dirty="0"/>
              <a:t>Click to edit Master title style</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Tree>
    <p:extLst>
      <p:ext uri="{BB962C8B-B14F-4D97-AF65-F5344CB8AC3E}">
        <p14:creationId xmlns:p14="http://schemas.microsoft.com/office/powerpoint/2010/main" val="384004314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19747936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1819793675"/>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18507183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Click to edit Master title style</a:t>
            </a:r>
          </a:p>
        </p:txBody>
      </p: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3643622679"/>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3113828859"/>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3473439702"/>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779318526"/>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080901948"/>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4069610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2256"/>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AA3CD5E4-A5C4-AFB4-80AA-82539154DD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039457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8037867"/>
      </p:ext>
    </p:extLst>
  </p:cSld>
  <p:clrMapOvr>
    <a:masterClrMapping/>
  </p:clrMapOvr>
  <p:hf hdr="0" dt="0"/>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40000"/>
            <a:lumOff val="6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5970409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
        <p:nvSpPr>
          <p:cNvPr id="3" name="Title 2">
            <a:extLst>
              <a:ext uri="{FF2B5EF4-FFF2-40B4-BE49-F238E27FC236}">
                <a16:creationId xmlns:a16="http://schemas.microsoft.com/office/drawing/2014/main" id="{7AD23EB7-47BD-A421-AD32-BA7882ED264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5384354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Tree>
    <p:extLst>
      <p:ext uri="{BB962C8B-B14F-4D97-AF65-F5344CB8AC3E}">
        <p14:creationId xmlns:p14="http://schemas.microsoft.com/office/powerpoint/2010/main" val="11761343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1_Background no graphics">
    <p:bg>
      <p:bgPr>
        <a:gradFill flip="none" rotWithShape="1">
          <a:gsLst>
            <a:gs pos="80000">
              <a:schemeClr val="tx2"/>
            </a:gs>
            <a:gs pos="90000">
              <a:schemeClr val="tx2">
                <a:alpha val="45000"/>
              </a:schemeClr>
            </a:gs>
            <a:gs pos="95000">
              <a:schemeClr val="bg2">
                <a:lumMod val="9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Tree>
    <p:extLst>
      <p:ext uri="{BB962C8B-B14F-4D97-AF65-F5344CB8AC3E}">
        <p14:creationId xmlns:p14="http://schemas.microsoft.com/office/powerpoint/2010/main" val="131414139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406925604"/>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Tree>
    <p:extLst>
      <p:ext uri="{BB962C8B-B14F-4D97-AF65-F5344CB8AC3E}">
        <p14:creationId xmlns:p14="http://schemas.microsoft.com/office/powerpoint/2010/main" val="450727101"/>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611203052"/>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86776657"/>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88156897"/>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08298502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29640608"/>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6012897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646143941"/>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Chart Color Layout">
    <p:spTree>
      <p:nvGrpSpPr>
        <p:cNvPr id="1" name=""/>
        <p:cNvGrpSpPr/>
        <p:nvPr/>
      </p:nvGrpSpPr>
      <p:grpSpPr>
        <a:xfrm>
          <a:off x="0" y="0"/>
          <a:ext cx="0" cy="0"/>
          <a:chOff x="0" y="0"/>
          <a:chExt cx="0" cy="0"/>
        </a:xfrm>
      </p:grpSpPr>
      <p:sp>
        <p:nvSpPr>
          <p:cNvPr id="10" name="Chart Placeholder 9"/>
          <p:cNvSpPr>
            <a:spLocks noGrp="1"/>
          </p:cNvSpPr>
          <p:nvPr>
            <p:ph type="chart" sz="quarter" idx="12"/>
          </p:nvPr>
        </p:nvSpPr>
        <p:spPr>
          <a:xfrm>
            <a:off x="266700" y="1028700"/>
            <a:ext cx="11658599" cy="5600700"/>
          </a:xfrm>
        </p:spPr>
        <p:txBody>
          <a:bodyPr/>
          <a:lstStyle/>
          <a:p>
            <a:endParaRPr lang="en-US" dirty="0"/>
          </a:p>
        </p:txBody>
      </p:sp>
      <p:sp>
        <p:nvSpPr>
          <p:cNvPr id="3" name="Date Placeholder 2">
            <a:extLst>
              <a:ext uri="{FF2B5EF4-FFF2-40B4-BE49-F238E27FC236}">
                <a16:creationId xmlns:a16="http://schemas.microsoft.com/office/drawing/2014/main" id="{A3619AFA-4A38-490D-A5F0-BADCBB95D733}"/>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64AB4267-87B5-4161-84B6-F192661295C3}"/>
              </a:ext>
            </a:extLst>
          </p:cNvPr>
          <p:cNvSpPr>
            <a:spLocks noGrp="1"/>
          </p:cNvSpPr>
          <p:nvPr>
            <p:ph type="ftr" sz="quarter" idx="14"/>
          </p:nvPr>
        </p:nvSpPr>
        <p:spPr/>
        <p:txBody>
          <a:bodyPr/>
          <a:lstStyle/>
          <a:p>
            <a:endParaRPr lang="en-US" dirty="0"/>
          </a:p>
        </p:txBody>
      </p:sp>
      <p:sp>
        <p:nvSpPr>
          <p:cNvPr id="6" name="Title 5">
            <a:extLst>
              <a:ext uri="{FF2B5EF4-FFF2-40B4-BE49-F238E27FC236}">
                <a16:creationId xmlns:a16="http://schemas.microsoft.com/office/drawing/2014/main" id="{1FDFC77C-D990-FC23-7F32-24231C7AF06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84115466"/>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preserve="1" userDrawn="1">
  <p:cSld name="Reference ONLY">
    <p:bg>
      <p:bgPr>
        <a:solidFill>
          <a:schemeClr val="tx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4510689-FF1B-863B-E08A-0D6B1DD61503}"/>
              </a:ext>
            </a:extLst>
          </p:cNvPr>
          <p:cNvPicPr>
            <a:picLocks noChangeAspect="1"/>
          </p:cNvPicPr>
          <p:nvPr userDrawn="1"/>
        </p:nvPicPr>
        <p:blipFill>
          <a:blip r:embed="rId2"/>
          <a:stretch>
            <a:fillRect/>
          </a:stretch>
        </p:blipFill>
        <p:spPr>
          <a:xfrm>
            <a:off x="934316" y="10952"/>
            <a:ext cx="10286134" cy="6847048"/>
          </a:xfrm>
          <a:prstGeom prst="rect">
            <a:avLst/>
          </a:prstGeom>
        </p:spPr>
      </p:pic>
    </p:spTree>
    <p:extLst>
      <p:ext uri="{BB962C8B-B14F-4D97-AF65-F5344CB8AC3E}">
        <p14:creationId xmlns:p14="http://schemas.microsoft.com/office/powerpoint/2010/main" val="3981107559"/>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C095B-EE29-1136-E246-C287EADD312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F2ED98B-DFC0-F610-727D-942C2722E7B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BC8C422-7908-3C02-18F4-17D29CB8E9E0}"/>
              </a:ext>
            </a:extLst>
          </p:cNvPr>
          <p:cNvSpPr>
            <a:spLocks noGrp="1"/>
          </p:cNvSpPr>
          <p:nvPr>
            <p:ph type="dt" sz="half" idx="10"/>
          </p:nvPr>
        </p:nvSpPr>
        <p:spPr/>
        <p:txBody>
          <a:bodyPr/>
          <a:lstStyle/>
          <a:p>
            <a:fld id="{89E743ED-C5B4-42B1-96A0-C4FDE2F70844}" type="datetimeFigureOut">
              <a:rPr lang="en-US" smtClean="0"/>
              <a:t>8/1/2025</a:t>
            </a:fld>
            <a:endParaRPr lang="en-US"/>
          </a:p>
        </p:txBody>
      </p:sp>
      <p:sp>
        <p:nvSpPr>
          <p:cNvPr id="5" name="Footer Placeholder 4">
            <a:extLst>
              <a:ext uri="{FF2B5EF4-FFF2-40B4-BE49-F238E27FC236}">
                <a16:creationId xmlns:a16="http://schemas.microsoft.com/office/drawing/2014/main" id="{D8E8AFEB-3286-9243-4819-F11FDBE513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43060E-251D-DFEF-1321-13174ABEDFCC}"/>
              </a:ext>
            </a:extLst>
          </p:cNvPr>
          <p:cNvSpPr>
            <a:spLocks noGrp="1"/>
          </p:cNvSpPr>
          <p:nvPr>
            <p:ph type="sldNum" sz="quarter" idx="12"/>
          </p:nvPr>
        </p:nvSpPr>
        <p:spPr/>
        <p:txBody>
          <a:bodyPr/>
          <a:lstStyle/>
          <a:p>
            <a:fld id="{44DF9510-96D5-46F1-AB39-F71A914AB7A0}" type="slidenum">
              <a:rPr lang="en-US" smtClean="0"/>
              <a:t>‹#›</a:t>
            </a:fld>
            <a:endParaRPr lang="en-US"/>
          </a:p>
        </p:txBody>
      </p:sp>
    </p:spTree>
    <p:extLst>
      <p:ext uri="{BB962C8B-B14F-4D97-AF65-F5344CB8AC3E}">
        <p14:creationId xmlns:p14="http://schemas.microsoft.com/office/powerpoint/2010/main" val="1902389475"/>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A5431-B68F-EC4D-341B-C5C9B5067C4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BE52C6-F5F4-33F4-A752-BDE8DCC33D7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70896E-9FAD-8C6A-8BEE-406FB5BFAE69}"/>
              </a:ext>
            </a:extLst>
          </p:cNvPr>
          <p:cNvSpPr>
            <a:spLocks noGrp="1"/>
          </p:cNvSpPr>
          <p:nvPr>
            <p:ph type="dt" sz="half" idx="10"/>
          </p:nvPr>
        </p:nvSpPr>
        <p:spPr/>
        <p:txBody>
          <a:bodyPr/>
          <a:lstStyle/>
          <a:p>
            <a:fld id="{89E743ED-C5B4-42B1-96A0-C4FDE2F70844}" type="datetimeFigureOut">
              <a:rPr lang="en-US" smtClean="0"/>
              <a:t>8/1/2025</a:t>
            </a:fld>
            <a:endParaRPr lang="en-US"/>
          </a:p>
        </p:txBody>
      </p:sp>
      <p:sp>
        <p:nvSpPr>
          <p:cNvPr id="5" name="Footer Placeholder 4">
            <a:extLst>
              <a:ext uri="{FF2B5EF4-FFF2-40B4-BE49-F238E27FC236}">
                <a16:creationId xmlns:a16="http://schemas.microsoft.com/office/drawing/2014/main" id="{289465DD-BAA0-EC11-4AA2-2D2941D933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1C5A70-33DC-7024-DD45-DEE870EB2A93}"/>
              </a:ext>
            </a:extLst>
          </p:cNvPr>
          <p:cNvSpPr>
            <a:spLocks noGrp="1"/>
          </p:cNvSpPr>
          <p:nvPr>
            <p:ph type="sldNum" sz="quarter" idx="12"/>
          </p:nvPr>
        </p:nvSpPr>
        <p:spPr/>
        <p:txBody>
          <a:bodyPr/>
          <a:lstStyle/>
          <a:p>
            <a:fld id="{44DF9510-96D5-46F1-AB39-F71A914AB7A0}" type="slidenum">
              <a:rPr lang="en-US" smtClean="0"/>
              <a:t>‹#›</a:t>
            </a:fld>
            <a:endParaRPr lang="en-US"/>
          </a:p>
        </p:txBody>
      </p:sp>
    </p:spTree>
    <p:extLst>
      <p:ext uri="{BB962C8B-B14F-4D97-AF65-F5344CB8AC3E}">
        <p14:creationId xmlns:p14="http://schemas.microsoft.com/office/powerpoint/2010/main" val="1382980028"/>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F0A1C-D4E5-AA08-9B26-053E3965106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ED895B8-29A6-54B7-3425-7EDC9177200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E3C4539-7512-FC61-5AE6-4FBA8B338A2D}"/>
              </a:ext>
            </a:extLst>
          </p:cNvPr>
          <p:cNvSpPr>
            <a:spLocks noGrp="1"/>
          </p:cNvSpPr>
          <p:nvPr>
            <p:ph type="dt" sz="half" idx="10"/>
          </p:nvPr>
        </p:nvSpPr>
        <p:spPr/>
        <p:txBody>
          <a:bodyPr/>
          <a:lstStyle/>
          <a:p>
            <a:fld id="{89E743ED-C5B4-42B1-96A0-C4FDE2F70844}" type="datetimeFigureOut">
              <a:rPr lang="en-US" smtClean="0"/>
              <a:t>8/1/2025</a:t>
            </a:fld>
            <a:endParaRPr lang="en-US"/>
          </a:p>
        </p:txBody>
      </p:sp>
      <p:sp>
        <p:nvSpPr>
          <p:cNvPr id="5" name="Footer Placeholder 4">
            <a:extLst>
              <a:ext uri="{FF2B5EF4-FFF2-40B4-BE49-F238E27FC236}">
                <a16:creationId xmlns:a16="http://schemas.microsoft.com/office/drawing/2014/main" id="{59D53A21-E9A6-252A-CE2A-50A0CEE01D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290EBD-8C06-BC82-7D37-3D354ECEBCEA}"/>
              </a:ext>
            </a:extLst>
          </p:cNvPr>
          <p:cNvSpPr>
            <a:spLocks noGrp="1"/>
          </p:cNvSpPr>
          <p:nvPr>
            <p:ph type="sldNum" sz="quarter" idx="12"/>
          </p:nvPr>
        </p:nvSpPr>
        <p:spPr/>
        <p:txBody>
          <a:bodyPr/>
          <a:lstStyle/>
          <a:p>
            <a:fld id="{44DF9510-96D5-46F1-AB39-F71A914AB7A0}" type="slidenum">
              <a:rPr lang="en-US" smtClean="0"/>
              <a:t>‹#›</a:t>
            </a:fld>
            <a:endParaRPr lang="en-US"/>
          </a:p>
        </p:txBody>
      </p:sp>
    </p:spTree>
    <p:extLst>
      <p:ext uri="{BB962C8B-B14F-4D97-AF65-F5344CB8AC3E}">
        <p14:creationId xmlns:p14="http://schemas.microsoft.com/office/powerpoint/2010/main" val="153942636"/>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6B281-73E1-D100-E4EE-457BEB4C3B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02903A3-1648-381E-1EA7-218F1849E25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171FE4-2236-A563-2292-EDB00DE6BDF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58E2AFC-F6BF-1CB2-C131-63D1BBA039A8}"/>
              </a:ext>
            </a:extLst>
          </p:cNvPr>
          <p:cNvSpPr>
            <a:spLocks noGrp="1"/>
          </p:cNvSpPr>
          <p:nvPr>
            <p:ph type="dt" sz="half" idx="10"/>
          </p:nvPr>
        </p:nvSpPr>
        <p:spPr/>
        <p:txBody>
          <a:bodyPr/>
          <a:lstStyle/>
          <a:p>
            <a:fld id="{89E743ED-C5B4-42B1-96A0-C4FDE2F70844}" type="datetimeFigureOut">
              <a:rPr lang="en-US" smtClean="0"/>
              <a:t>8/1/2025</a:t>
            </a:fld>
            <a:endParaRPr lang="en-US"/>
          </a:p>
        </p:txBody>
      </p:sp>
      <p:sp>
        <p:nvSpPr>
          <p:cNvPr id="6" name="Footer Placeholder 5">
            <a:extLst>
              <a:ext uri="{FF2B5EF4-FFF2-40B4-BE49-F238E27FC236}">
                <a16:creationId xmlns:a16="http://schemas.microsoft.com/office/drawing/2014/main" id="{3B78EE10-04F0-DB17-12FA-D78916BDECB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9530C84-250B-BAAF-308C-A6AD73B5397A}"/>
              </a:ext>
            </a:extLst>
          </p:cNvPr>
          <p:cNvSpPr>
            <a:spLocks noGrp="1"/>
          </p:cNvSpPr>
          <p:nvPr>
            <p:ph type="sldNum" sz="quarter" idx="12"/>
          </p:nvPr>
        </p:nvSpPr>
        <p:spPr/>
        <p:txBody>
          <a:bodyPr/>
          <a:lstStyle/>
          <a:p>
            <a:fld id="{44DF9510-96D5-46F1-AB39-F71A914AB7A0}" type="slidenum">
              <a:rPr lang="en-US" smtClean="0"/>
              <a:t>‹#›</a:t>
            </a:fld>
            <a:endParaRPr lang="en-US"/>
          </a:p>
        </p:txBody>
      </p:sp>
    </p:spTree>
    <p:extLst>
      <p:ext uri="{BB962C8B-B14F-4D97-AF65-F5344CB8AC3E}">
        <p14:creationId xmlns:p14="http://schemas.microsoft.com/office/powerpoint/2010/main" val="2044907047"/>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AF82C-15D9-62CB-C685-90983968DE9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320BEA1-3DFB-D76E-0852-442C30BB401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67795B0-BEDB-576B-DF59-AC3065E7173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DD3ADA3-3182-B3FC-9082-FDBABE5CA79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F9B3313-7A5B-E028-A89F-C4F3FEC6166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ABDE1D7-901D-C825-AEE1-BB4752373DB2}"/>
              </a:ext>
            </a:extLst>
          </p:cNvPr>
          <p:cNvSpPr>
            <a:spLocks noGrp="1"/>
          </p:cNvSpPr>
          <p:nvPr>
            <p:ph type="dt" sz="half" idx="10"/>
          </p:nvPr>
        </p:nvSpPr>
        <p:spPr/>
        <p:txBody>
          <a:bodyPr/>
          <a:lstStyle/>
          <a:p>
            <a:fld id="{89E743ED-C5B4-42B1-96A0-C4FDE2F70844}" type="datetimeFigureOut">
              <a:rPr lang="en-US" smtClean="0"/>
              <a:t>8/1/2025</a:t>
            </a:fld>
            <a:endParaRPr lang="en-US"/>
          </a:p>
        </p:txBody>
      </p:sp>
      <p:sp>
        <p:nvSpPr>
          <p:cNvPr id="8" name="Footer Placeholder 7">
            <a:extLst>
              <a:ext uri="{FF2B5EF4-FFF2-40B4-BE49-F238E27FC236}">
                <a16:creationId xmlns:a16="http://schemas.microsoft.com/office/drawing/2014/main" id="{054A8489-9786-B9F5-274C-714866B6D75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8F185BD-C712-DA77-3828-C6C016C8D0BC}"/>
              </a:ext>
            </a:extLst>
          </p:cNvPr>
          <p:cNvSpPr>
            <a:spLocks noGrp="1"/>
          </p:cNvSpPr>
          <p:nvPr>
            <p:ph type="sldNum" sz="quarter" idx="12"/>
          </p:nvPr>
        </p:nvSpPr>
        <p:spPr/>
        <p:txBody>
          <a:bodyPr/>
          <a:lstStyle/>
          <a:p>
            <a:fld id="{44DF9510-96D5-46F1-AB39-F71A914AB7A0}" type="slidenum">
              <a:rPr lang="en-US" smtClean="0"/>
              <a:t>‹#›</a:t>
            </a:fld>
            <a:endParaRPr lang="en-US"/>
          </a:p>
        </p:txBody>
      </p:sp>
    </p:spTree>
    <p:extLst>
      <p:ext uri="{BB962C8B-B14F-4D97-AF65-F5344CB8AC3E}">
        <p14:creationId xmlns:p14="http://schemas.microsoft.com/office/powerpoint/2010/main" val="3506240844"/>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7828B-1131-9AE6-5653-44248017011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038635A-622F-DEA7-A69C-D70686CD2F18}"/>
              </a:ext>
            </a:extLst>
          </p:cNvPr>
          <p:cNvSpPr>
            <a:spLocks noGrp="1"/>
          </p:cNvSpPr>
          <p:nvPr>
            <p:ph type="dt" sz="half" idx="10"/>
          </p:nvPr>
        </p:nvSpPr>
        <p:spPr/>
        <p:txBody>
          <a:bodyPr/>
          <a:lstStyle/>
          <a:p>
            <a:fld id="{89E743ED-C5B4-42B1-96A0-C4FDE2F70844}" type="datetimeFigureOut">
              <a:rPr lang="en-US" smtClean="0"/>
              <a:t>8/1/2025</a:t>
            </a:fld>
            <a:endParaRPr lang="en-US"/>
          </a:p>
        </p:txBody>
      </p:sp>
      <p:sp>
        <p:nvSpPr>
          <p:cNvPr id="4" name="Footer Placeholder 3">
            <a:extLst>
              <a:ext uri="{FF2B5EF4-FFF2-40B4-BE49-F238E27FC236}">
                <a16:creationId xmlns:a16="http://schemas.microsoft.com/office/drawing/2014/main" id="{F9193581-5842-BDD6-B1F4-FDA4580FE62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A1F30D3-EC42-885A-22B4-B72FC781AA6E}"/>
              </a:ext>
            </a:extLst>
          </p:cNvPr>
          <p:cNvSpPr>
            <a:spLocks noGrp="1"/>
          </p:cNvSpPr>
          <p:nvPr>
            <p:ph type="sldNum" sz="quarter" idx="12"/>
          </p:nvPr>
        </p:nvSpPr>
        <p:spPr/>
        <p:txBody>
          <a:bodyPr/>
          <a:lstStyle/>
          <a:p>
            <a:fld id="{44DF9510-96D5-46F1-AB39-F71A914AB7A0}" type="slidenum">
              <a:rPr lang="en-US" smtClean="0"/>
              <a:t>‹#›</a:t>
            </a:fld>
            <a:endParaRPr lang="en-US"/>
          </a:p>
        </p:txBody>
      </p:sp>
    </p:spTree>
    <p:extLst>
      <p:ext uri="{BB962C8B-B14F-4D97-AF65-F5344CB8AC3E}">
        <p14:creationId xmlns:p14="http://schemas.microsoft.com/office/powerpoint/2010/main" val="2292047225"/>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98456C-F872-F796-922F-5DA29AF5A3C7}"/>
              </a:ext>
            </a:extLst>
          </p:cNvPr>
          <p:cNvSpPr>
            <a:spLocks noGrp="1"/>
          </p:cNvSpPr>
          <p:nvPr>
            <p:ph type="dt" sz="half" idx="10"/>
          </p:nvPr>
        </p:nvSpPr>
        <p:spPr/>
        <p:txBody>
          <a:bodyPr/>
          <a:lstStyle/>
          <a:p>
            <a:fld id="{89E743ED-C5B4-42B1-96A0-C4FDE2F70844}" type="datetimeFigureOut">
              <a:rPr lang="en-US" smtClean="0"/>
              <a:t>8/1/2025</a:t>
            </a:fld>
            <a:endParaRPr lang="en-US"/>
          </a:p>
        </p:txBody>
      </p:sp>
      <p:sp>
        <p:nvSpPr>
          <p:cNvPr id="3" name="Footer Placeholder 2">
            <a:extLst>
              <a:ext uri="{FF2B5EF4-FFF2-40B4-BE49-F238E27FC236}">
                <a16:creationId xmlns:a16="http://schemas.microsoft.com/office/drawing/2014/main" id="{893513B4-11E5-0CE3-DF9D-708CEA8FA9E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A820D0D-4412-A29F-C472-E8741EFD46E2}"/>
              </a:ext>
            </a:extLst>
          </p:cNvPr>
          <p:cNvSpPr>
            <a:spLocks noGrp="1"/>
          </p:cNvSpPr>
          <p:nvPr>
            <p:ph type="sldNum" sz="quarter" idx="12"/>
          </p:nvPr>
        </p:nvSpPr>
        <p:spPr/>
        <p:txBody>
          <a:bodyPr/>
          <a:lstStyle/>
          <a:p>
            <a:fld id="{44DF9510-96D5-46F1-AB39-F71A914AB7A0}" type="slidenum">
              <a:rPr lang="en-US" smtClean="0"/>
              <a:t>‹#›</a:t>
            </a:fld>
            <a:endParaRPr lang="en-US"/>
          </a:p>
        </p:txBody>
      </p:sp>
    </p:spTree>
    <p:extLst>
      <p:ext uri="{BB962C8B-B14F-4D97-AF65-F5344CB8AC3E}">
        <p14:creationId xmlns:p14="http://schemas.microsoft.com/office/powerpoint/2010/main" val="251022504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E77F2D-5058-18C5-1F03-417682F27C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0CEC84C-1772-0015-4ECB-671FF81399E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8496135-3659-E496-AD97-C5A91C1B20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230A1EF-8F4E-A66B-3965-AC7E8A4B33B6}"/>
              </a:ext>
            </a:extLst>
          </p:cNvPr>
          <p:cNvSpPr>
            <a:spLocks noGrp="1"/>
          </p:cNvSpPr>
          <p:nvPr>
            <p:ph type="dt" sz="half" idx="10"/>
          </p:nvPr>
        </p:nvSpPr>
        <p:spPr/>
        <p:txBody>
          <a:bodyPr/>
          <a:lstStyle/>
          <a:p>
            <a:fld id="{89E743ED-C5B4-42B1-96A0-C4FDE2F70844}" type="datetimeFigureOut">
              <a:rPr lang="en-US" smtClean="0"/>
              <a:t>8/1/2025</a:t>
            </a:fld>
            <a:endParaRPr lang="en-US"/>
          </a:p>
        </p:txBody>
      </p:sp>
      <p:sp>
        <p:nvSpPr>
          <p:cNvPr id="6" name="Footer Placeholder 5">
            <a:extLst>
              <a:ext uri="{FF2B5EF4-FFF2-40B4-BE49-F238E27FC236}">
                <a16:creationId xmlns:a16="http://schemas.microsoft.com/office/drawing/2014/main" id="{C8DDEFA8-FD87-8DE0-0489-9C161AA5796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6B4700-F7CD-924A-8ABF-1F591FD7EC66}"/>
              </a:ext>
            </a:extLst>
          </p:cNvPr>
          <p:cNvSpPr>
            <a:spLocks noGrp="1"/>
          </p:cNvSpPr>
          <p:nvPr>
            <p:ph type="sldNum" sz="quarter" idx="12"/>
          </p:nvPr>
        </p:nvSpPr>
        <p:spPr/>
        <p:txBody>
          <a:bodyPr/>
          <a:lstStyle/>
          <a:p>
            <a:fld id="{44DF9510-96D5-46F1-AB39-F71A914AB7A0}" type="slidenum">
              <a:rPr lang="en-US" smtClean="0"/>
              <a:t>‹#›</a:t>
            </a:fld>
            <a:endParaRPr lang="en-US"/>
          </a:p>
        </p:txBody>
      </p:sp>
    </p:spTree>
    <p:extLst>
      <p:ext uri="{BB962C8B-B14F-4D97-AF65-F5344CB8AC3E}">
        <p14:creationId xmlns:p14="http://schemas.microsoft.com/office/powerpoint/2010/main" val="36158264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0"/>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7B0D9059-3C9E-5AFD-2A32-2874C4FC4C5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76159472"/>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B60F6-EA5D-925F-FEA4-CBF0E087D87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BD03201-BCA4-A8C1-CED7-A32CBB6EF75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C6573A2-AAB4-5A91-E773-037F6A2577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BF9068A-75CE-22E3-BD33-24127399CB7A}"/>
              </a:ext>
            </a:extLst>
          </p:cNvPr>
          <p:cNvSpPr>
            <a:spLocks noGrp="1"/>
          </p:cNvSpPr>
          <p:nvPr>
            <p:ph type="dt" sz="half" idx="10"/>
          </p:nvPr>
        </p:nvSpPr>
        <p:spPr/>
        <p:txBody>
          <a:bodyPr/>
          <a:lstStyle/>
          <a:p>
            <a:fld id="{89E743ED-C5B4-42B1-96A0-C4FDE2F70844}" type="datetimeFigureOut">
              <a:rPr lang="en-US" smtClean="0"/>
              <a:t>8/1/2025</a:t>
            </a:fld>
            <a:endParaRPr lang="en-US"/>
          </a:p>
        </p:txBody>
      </p:sp>
      <p:sp>
        <p:nvSpPr>
          <p:cNvPr id="6" name="Footer Placeholder 5">
            <a:extLst>
              <a:ext uri="{FF2B5EF4-FFF2-40B4-BE49-F238E27FC236}">
                <a16:creationId xmlns:a16="http://schemas.microsoft.com/office/drawing/2014/main" id="{2B72F716-304F-6895-E466-991B1CABAC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62D9538-5977-2CB6-7DD4-5C85FA632C65}"/>
              </a:ext>
            </a:extLst>
          </p:cNvPr>
          <p:cNvSpPr>
            <a:spLocks noGrp="1"/>
          </p:cNvSpPr>
          <p:nvPr>
            <p:ph type="sldNum" sz="quarter" idx="12"/>
          </p:nvPr>
        </p:nvSpPr>
        <p:spPr/>
        <p:txBody>
          <a:bodyPr/>
          <a:lstStyle/>
          <a:p>
            <a:fld id="{44DF9510-96D5-46F1-AB39-F71A914AB7A0}" type="slidenum">
              <a:rPr lang="en-US" smtClean="0"/>
              <a:t>‹#›</a:t>
            </a:fld>
            <a:endParaRPr lang="en-US"/>
          </a:p>
        </p:txBody>
      </p:sp>
    </p:spTree>
    <p:extLst>
      <p:ext uri="{BB962C8B-B14F-4D97-AF65-F5344CB8AC3E}">
        <p14:creationId xmlns:p14="http://schemas.microsoft.com/office/powerpoint/2010/main" val="4045308392"/>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75654F-B2DA-730E-285E-340603FD8D1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B311213-E8FA-5FB0-1CF7-3E740747A16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F46ADB-F9A4-4CDE-9548-5E1BA483E4AC}"/>
              </a:ext>
            </a:extLst>
          </p:cNvPr>
          <p:cNvSpPr>
            <a:spLocks noGrp="1"/>
          </p:cNvSpPr>
          <p:nvPr>
            <p:ph type="dt" sz="half" idx="10"/>
          </p:nvPr>
        </p:nvSpPr>
        <p:spPr/>
        <p:txBody>
          <a:bodyPr/>
          <a:lstStyle/>
          <a:p>
            <a:fld id="{89E743ED-C5B4-42B1-96A0-C4FDE2F70844}" type="datetimeFigureOut">
              <a:rPr lang="en-US" smtClean="0"/>
              <a:t>8/1/2025</a:t>
            </a:fld>
            <a:endParaRPr lang="en-US"/>
          </a:p>
        </p:txBody>
      </p:sp>
      <p:sp>
        <p:nvSpPr>
          <p:cNvPr id="5" name="Footer Placeholder 4">
            <a:extLst>
              <a:ext uri="{FF2B5EF4-FFF2-40B4-BE49-F238E27FC236}">
                <a16:creationId xmlns:a16="http://schemas.microsoft.com/office/drawing/2014/main" id="{F3741200-AD44-F9DC-21C2-888CC71643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44029A-8ED7-6317-3970-ECF5AD52147B}"/>
              </a:ext>
            </a:extLst>
          </p:cNvPr>
          <p:cNvSpPr>
            <a:spLocks noGrp="1"/>
          </p:cNvSpPr>
          <p:nvPr>
            <p:ph type="sldNum" sz="quarter" idx="12"/>
          </p:nvPr>
        </p:nvSpPr>
        <p:spPr/>
        <p:txBody>
          <a:bodyPr/>
          <a:lstStyle/>
          <a:p>
            <a:fld id="{44DF9510-96D5-46F1-AB39-F71A914AB7A0}" type="slidenum">
              <a:rPr lang="en-US" smtClean="0"/>
              <a:t>‹#›</a:t>
            </a:fld>
            <a:endParaRPr lang="en-US"/>
          </a:p>
        </p:txBody>
      </p:sp>
    </p:spTree>
    <p:extLst>
      <p:ext uri="{BB962C8B-B14F-4D97-AF65-F5344CB8AC3E}">
        <p14:creationId xmlns:p14="http://schemas.microsoft.com/office/powerpoint/2010/main" val="3668819517"/>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9EA6D97-A720-4C77-04F3-D8BD2849C1D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C2E8351-206E-A8D1-9B90-7508F656B2E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AA101A-FC1B-E715-CCC9-294C671529B5}"/>
              </a:ext>
            </a:extLst>
          </p:cNvPr>
          <p:cNvSpPr>
            <a:spLocks noGrp="1"/>
          </p:cNvSpPr>
          <p:nvPr>
            <p:ph type="dt" sz="half" idx="10"/>
          </p:nvPr>
        </p:nvSpPr>
        <p:spPr/>
        <p:txBody>
          <a:bodyPr/>
          <a:lstStyle/>
          <a:p>
            <a:fld id="{89E743ED-C5B4-42B1-96A0-C4FDE2F70844}" type="datetimeFigureOut">
              <a:rPr lang="en-US" smtClean="0"/>
              <a:t>8/1/2025</a:t>
            </a:fld>
            <a:endParaRPr lang="en-US"/>
          </a:p>
        </p:txBody>
      </p:sp>
      <p:sp>
        <p:nvSpPr>
          <p:cNvPr id="5" name="Footer Placeholder 4">
            <a:extLst>
              <a:ext uri="{FF2B5EF4-FFF2-40B4-BE49-F238E27FC236}">
                <a16:creationId xmlns:a16="http://schemas.microsoft.com/office/drawing/2014/main" id="{036A0252-FBF9-71F8-2599-CC56612005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8B171F-47A7-087B-580A-FFCECD3F7E98}"/>
              </a:ext>
            </a:extLst>
          </p:cNvPr>
          <p:cNvSpPr>
            <a:spLocks noGrp="1"/>
          </p:cNvSpPr>
          <p:nvPr>
            <p:ph type="sldNum" sz="quarter" idx="12"/>
          </p:nvPr>
        </p:nvSpPr>
        <p:spPr/>
        <p:txBody>
          <a:bodyPr/>
          <a:lstStyle/>
          <a:p>
            <a:fld id="{44DF9510-96D5-46F1-AB39-F71A914AB7A0}" type="slidenum">
              <a:rPr lang="en-US" smtClean="0"/>
              <a:t>‹#›</a:t>
            </a:fld>
            <a:endParaRPr lang="en-US"/>
          </a:p>
        </p:txBody>
      </p:sp>
    </p:spTree>
    <p:extLst>
      <p:ext uri="{BB962C8B-B14F-4D97-AF65-F5344CB8AC3E}">
        <p14:creationId xmlns:p14="http://schemas.microsoft.com/office/powerpoint/2010/main" val="154392599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cSld name="Title - 2 Pics">
    <p:bg>
      <p:bgPr>
        <a:solidFill>
          <a:schemeClr val="bg1">
            <a:lumMod val="65000"/>
            <a:alpha val="7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895" y="0"/>
            <a:ext cx="12188389" cy="6858000"/>
          </a:xfrm>
          <a:prstGeom prst="rect">
            <a:avLst/>
          </a:prstGeom>
        </p:spPr>
      </p:pic>
      <p:sp>
        <p:nvSpPr>
          <p:cNvPr id="14" name="Title 5"/>
          <p:cNvSpPr>
            <a:spLocks noGrp="1"/>
          </p:cNvSpPr>
          <p:nvPr>
            <p:ph type="title"/>
          </p:nvPr>
        </p:nvSpPr>
        <p:spPr>
          <a:xfrm>
            <a:off x="266700" y="265872"/>
            <a:ext cx="5829300" cy="1671543"/>
          </a:xfrm>
          <a:noFill/>
          <a:ln w="19050">
            <a:noFill/>
          </a:ln>
        </p:spPr>
        <p:txBody>
          <a:bodyPr/>
          <a:lstStyle>
            <a:lvl1pPr>
              <a:defRPr>
                <a:solidFill>
                  <a:sysClr val="windowText" lastClr="000000"/>
                </a:solidFill>
              </a:defRPr>
            </a:lvl1pPr>
          </a:lstStyle>
          <a:p>
            <a:r>
              <a:rPr lang="en-US"/>
              <a:t>Click to edit Master title style</a:t>
            </a:r>
            <a:endParaRPr lang="en-US" dirty="0"/>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a:t>Click icon to add picture</a:t>
            </a:r>
            <a:endParaRPr lang="en-US" dirty="0"/>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a:t>Click icon to add picture</a:t>
            </a:r>
            <a:endParaRPr lang="en-US" dirty="0"/>
          </a:p>
        </p:txBody>
      </p:sp>
      <p:sp>
        <p:nvSpPr>
          <p:cNvPr id="7" name="Text Placeholder 6"/>
          <p:cNvSpPr>
            <a:spLocks noGrp="1"/>
          </p:cNvSpPr>
          <p:nvPr>
            <p:ph type="body" sz="quarter" idx="15"/>
          </p:nvPr>
        </p:nvSpPr>
        <p:spPr>
          <a:xfrm>
            <a:off x="266700" y="2059389"/>
            <a:ext cx="5816600" cy="3307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9" name="Group 8">
            <a:extLst>
              <a:ext uri="{FF2B5EF4-FFF2-40B4-BE49-F238E27FC236}">
                <a16:creationId xmlns:a16="http://schemas.microsoft.com/office/drawing/2014/main" id="{DB8E754C-5800-414F-AE12-EF06C159BB58}"/>
              </a:ext>
            </a:extLst>
          </p:cNvPr>
          <p:cNvGrpSpPr/>
          <p:nvPr/>
        </p:nvGrpSpPr>
        <p:grpSpPr>
          <a:xfrm>
            <a:off x="204694" y="5610111"/>
            <a:ext cx="4034607" cy="999831"/>
            <a:chOff x="89718" y="5716727"/>
            <a:chExt cx="4034607" cy="999831"/>
          </a:xfrm>
        </p:grpSpPr>
        <p:pic>
          <p:nvPicPr>
            <p:cNvPr id="10" name="Picture 9">
              <a:extLst>
                <a:ext uri="{FF2B5EF4-FFF2-40B4-BE49-F238E27FC236}">
                  <a16:creationId xmlns:a16="http://schemas.microsoft.com/office/drawing/2014/main" id="{14A4723C-3FBE-4239-9FA5-A15C1DA6DC9A}"/>
                </a:ext>
              </a:extLst>
            </p:cNvPr>
            <p:cNvPicPr>
              <a:picLocks noChangeAspect="1"/>
            </p:cNvPicPr>
            <p:nvPr/>
          </p:nvPicPr>
          <p:blipFill>
            <a:blip r:embed="rId3"/>
            <a:stretch>
              <a:fillRect/>
            </a:stretch>
          </p:blipFill>
          <p:spPr>
            <a:xfrm>
              <a:off x="89718" y="5716727"/>
              <a:ext cx="3011685" cy="999831"/>
            </a:xfrm>
            <a:prstGeom prst="rect">
              <a:avLst/>
            </a:prstGeom>
          </p:spPr>
        </p:pic>
        <p:grpSp>
          <p:nvGrpSpPr>
            <p:cNvPr id="12" name="Group 4">
              <a:extLst>
                <a:ext uri="{FF2B5EF4-FFF2-40B4-BE49-F238E27FC236}">
                  <a16:creationId xmlns:a16="http://schemas.microsoft.com/office/drawing/2014/main" id="{619A7ACF-8D0D-44D4-88F1-2538019FD09F}"/>
                </a:ext>
              </a:extLst>
            </p:cNvPr>
            <p:cNvGrpSpPr>
              <a:grpSpLocks noChangeAspect="1"/>
            </p:cNvGrpSpPr>
            <p:nvPr/>
          </p:nvGrpSpPr>
          <p:grpSpPr bwMode="auto">
            <a:xfrm>
              <a:off x="3186113" y="5816600"/>
              <a:ext cx="938212" cy="503238"/>
              <a:chOff x="2007" y="3664"/>
              <a:chExt cx="591" cy="317"/>
            </a:xfrm>
          </p:grpSpPr>
          <p:sp>
            <p:nvSpPr>
              <p:cNvPr id="13" name="AutoShape 3">
                <a:extLst>
                  <a:ext uri="{FF2B5EF4-FFF2-40B4-BE49-F238E27FC236}">
                    <a16:creationId xmlns:a16="http://schemas.microsoft.com/office/drawing/2014/main" id="{2D421125-1A9B-4849-9172-2E53B3F446F4}"/>
                  </a:ext>
                </a:extLst>
              </p:cNvPr>
              <p:cNvSpPr>
                <a:spLocks noChangeAspect="1" noChangeArrowheads="1" noTextEdit="1"/>
              </p:cNvSpPr>
              <p:nvPr/>
            </p:nvSpPr>
            <p:spPr bwMode="auto">
              <a:xfrm>
                <a:off x="2007" y="3664"/>
                <a:ext cx="591"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7" name="Picture 5">
                <a:extLst>
                  <a:ext uri="{FF2B5EF4-FFF2-40B4-BE49-F238E27FC236}">
                    <a16:creationId xmlns:a16="http://schemas.microsoft.com/office/drawing/2014/main" id="{36A18BFE-3470-4826-8204-DFC5C70B689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7" y="3664"/>
                <a:ext cx="591"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extLst>
      <p:ext uri="{BB962C8B-B14F-4D97-AF65-F5344CB8AC3E}">
        <p14:creationId xmlns:p14="http://schemas.microsoft.com/office/powerpoint/2010/main" val="1743477983"/>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0"/>
          </p:nvPr>
        </p:nvSpPr>
        <p:spPr>
          <a:xfrm>
            <a:off x="266700" y="1028700"/>
            <a:ext cx="11658600" cy="5600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13271763"/>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0"/>
          </p:nvPr>
        </p:nvSpPr>
        <p:spPr>
          <a:xfrm>
            <a:off x="266700" y="1028700"/>
            <a:ext cx="11658600" cy="5600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39818880"/>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cSld name="5_Title and Conten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0"/>
          </p:nvPr>
        </p:nvSpPr>
        <p:spPr>
          <a:xfrm>
            <a:off x="266700" y="1028700"/>
            <a:ext cx="11658600" cy="5600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92383852"/>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08240759"/>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cSld name="Section header - no Sub-Head">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266700" y="2286001"/>
            <a:ext cx="11658600" cy="1285874"/>
          </a:xfrm>
          <a:prstGeom prst="rect">
            <a:avLst/>
          </a:prstGeom>
          <a:noFill/>
          <a:ln w="9525">
            <a:noFill/>
            <a:miter lim="800000"/>
            <a:headEnd/>
            <a:tailEnd/>
          </a:ln>
        </p:spPr>
        <p:txBody>
          <a:bodyPr anchor="b"/>
          <a:lstStyle>
            <a:lvl1pPr>
              <a:defRPr sz="3200" baseline="0">
                <a:solidFill>
                  <a:schemeClr val="tx1">
                    <a:lumMod val="75000"/>
                    <a:lumOff val="25000"/>
                  </a:schemeClr>
                </a:solidFill>
              </a:defRPr>
            </a:lvl1pPr>
          </a:lstStyle>
          <a:p>
            <a:pPr lvl="0"/>
            <a:r>
              <a:rPr lang="en-US"/>
              <a:t>Click to edit Master title style</a:t>
            </a:r>
            <a:endParaRPr lang="en-US" dirty="0"/>
          </a:p>
        </p:txBody>
      </p:sp>
    </p:spTree>
    <p:extLst>
      <p:ext uri="{BB962C8B-B14F-4D97-AF65-F5344CB8AC3E}">
        <p14:creationId xmlns:p14="http://schemas.microsoft.com/office/powerpoint/2010/main" val="2048730213"/>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C718C8BC-3817-BA43-A697-C0F8A79E64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427097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6249665"/>
      </p:ext>
    </p:extLst>
  </p:cSld>
  <p:clrMapOvr>
    <a:masterClrMapping/>
  </p:clrMapOvr>
  <p:hf hdr="0" dt="0"/>
</p:sldLayout>
</file>

<file path=ppt/slideLayouts/slideLayout160.xml><?xml version="1.0" encoding="utf-8"?>
<p:sldLayout xmlns:a="http://schemas.openxmlformats.org/drawingml/2006/main" xmlns:r="http://schemas.openxmlformats.org/officeDocument/2006/relationships" xmlns:p="http://schemas.openxmlformats.org/presentationml/2006/main">
  <p:cSld name="Title and Content - 1 Column">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266700" y="1028700"/>
            <a:ext cx="11658600" cy="5600700"/>
          </a:xfrm>
        </p:spPr>
        <p:txBody>
          <a:bodyPr/>
          <a:lstStyle>
            <a:lvl1pPr marL="0" indent="0">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062839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20000"/>
            <a:lumOff val="8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7373409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Tree>
    <p:extLst>
      <p:ext uri="{BB962C8B-B14F-4D97-AF65-F5344CB8AC3E}">
        <p14:creationId xmlns:p14="http://schemas.microsoft.com/office/powerpoint/2010/main" val="24976461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Background no graphics">
    <p:bg>
      <p:bgPr>
        <a:gradFill flip="none" rotWithShape="1">
          <a:gsLst>
            <a:gs pos="85000">
              <a:schemeClr val="tx2"/>
            </a:gs>
            <a:gs pos="90000">
              <a:schemeClr val="tx2">
                <a:alpha val="45000"/>
              </a:schemeClr>
            </a:gs>
            <a:gs pos="95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Tree>
    <p:extLst>
      <p:ext uri="{BB962C8B-B14F-4D97-AF65-F5344CB8AC3E}">
        <p14:creationId xmlns:p14="http://schemas.microsoft.com/office/powerpoint/2010/main" val="20197952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EE4B1084-AF70-E7DA-2842-9FB9FFF0804B}"/>
              </a:ext>
            </a:extLst>
          </p:cNvPr>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15520966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7722061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Tree>
    <p:extLst>
      <p:ext uri="{BB962C8B-B14F-4D97-AF65-F5344CB8AC3E}">
        <p14:creationId xmlns:p14="http://schemas.microsoft.com/office/powerpoint/2010/main" val="16972804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0107278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5187335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7599311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3839277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5781678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picTx" preserve="1">
  <p:cSld name="1_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4803060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B8F7E44F-C564-AFF5-D73D-599A8EB64DC8}"/>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9565914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
        <p:nvSpPr>
          <p:cNvPr id="3" name="Title 2">
            <a:extLst>
              <a:ext uri="{FF2B5EF4-FFF2-40B4-BE49-F238E27FC236}">
                <a16:creationId xmlns:a16="http://schemas.microsoft.com/office/drawing/2014/main" id="{AEDBE4B2-ED26-DF20-EB88-9102132A1C0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449469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
        <p:nvSpPr>
          <p:cNvPr id="2" name="Title 1">
            <a:extLst>
              <a:ext uri="{FF2B5EF4-FFF2-40B4-BE49-F238E27FC236}">
                <a16:creationId xmlns:a16="http://schemas.microsoft.com/office/drawing/2014/main" id="{942C9F60-E948-0B16-240A-DCBC52D49E51}"/>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07262527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
        <p:nvSpPr>
          <p:cNvPr id="2" name="Title 1">
            <a:extLst>
              <a:ext uri="{FF2B5EF4-FFF2-40B4-BE49-F238E27FC236}">
                <a16:creationId xmlns:a16="http://schemas.microsoft.com/office/drawing/2014/main" id="{74074E2E-ED81-F3EC-B678-0FDCBC64206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231797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Picture with Caption">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
        <p:nvSpPr>
          <p:cNvPr id="5" name="Title 4">
            <a:extLst>
              <a:ext uri="{FF2B5EF4-FFF2-40B4-BE49-F238E27FC236}">
                <a16:creationId xmlns:a16="http://schemas.microsoft.com/office/drawing/2014/main" id="{AB808ED8-8426-A0C0-9763-B7D4C153D10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40544361"/>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
        <p:nvSpPr>
          <p:cNvPr id="4" name="Title 3">
            <a:extLst>
              <a:ext uri="{FF2B5EF4-FFF2-40B4-BE49-F238E27FC236}">
                <a16:creationId xmlns:a16="http://schemas.microsoft.com/office/drawing/2014/main" id="{62C6ABDE-E95A-0F3C-098E-3AB6CD8A719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0781991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
        <p:nvSpPr>
          <p:cNvPr id="3" name="Title 2">
            <a:extLst>
              <a:ext uri="{FF2B5EF4-FFF2-40B4-BE49-F238E27FC236}">
                <a16:creationId xmlns:a16="http://schemas.microsoft.com/office/drawing/2014/main" id="{DFDE0C51-EABF-8EEF-D372-6195FADF385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7024721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
        <p:nvSpPr>
          <p:cNvPr id="4" name="Title 3">
            <a:extLst>
              <a:ext uri="{FF2B5EF4-FFF2-40B4-BE49-F238E27FC236}">
                <a16:creationId xmlns:a16="http://schemas.microsoft.com/office/drawing/2014/main" id="{1FA45842-A577-D012-E0A0-40AA7BE0D29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988892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
        <p:nvSpPr>
          <p:cNvPr id="3" name="Title 2">
            <a:extLst>
              <a:ext uri="{FF2B5EF4-FFF2-40B4-BE49-F238E27FC236}">
                <a16:creationId xmlns:a16="http://schemas.microsoft.com/office/drawing/2014/main" id="{B93C48AD-9F55-0046-00A1-CC510D30C60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4427488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
        <p:nvSpPr>
          <p:cNvPr id="5" name="Title 4">
            <a:extLst>
              <a:ext uri="{FF2B5EF4-FFF2-40B4-BE49-F238E27FC236}">
                <a16:creationId xmlns:a16="http://schemas.microsoft.com/office/drawing/2014/main" id="{44FB5578-DA9B-BD0B-5613-AEFB9E68B6F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98025777"/>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
        <p:nvSpPr>
          <p:cNvPr id="7" name="Title 6">
            <a:extLst>
              <a:ext uri="{FF2B5EF4-FFF2-40B4-BE49-F238E27FC236}">
                <a16:creationId xmlns:a16="http://schemas.microsoft.com/office/drawing/2014/main" id="{929DC40A-BB92-C526-3CD0-189C3429C4D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13898774"/>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
        <p:nvSpPr>
          <p:cNvPr id="6" name="Title 5">
            <a:extLst>
              <a:ext uri="{FF2B5EF4-FFF2-40B4-BE49-F238E27FC236}">
                <a16:creationId xmlns:a16="http://schemas.microsoft.com/office/drawing/2014/main" id="{481C1557-2F36-FF70-9AEB-DF21DD5067B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1852820"/>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
        <p:nvSpPr>
          <p:cNvPr id="6" name="Title 5">
            <a:extLst>
              <a:ext uri="{FF2B5EF4-FFF2-40B4-BE49-F238E27FC236}">
                <a16:creationId xmlns:a16="http://schemas.microsoft.com/office/drawing/2014/main" id="{F2E409FF-5585-8E4A-14AA-59DBC4EAF93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6880084"/>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Picture with Caption">
    <p:bg>
      <p:bgPr>
        <a:gradFill flip="none" rotWithShape="1">
          <a:gsLst>
            <a:gs pos="75000">
              <a:schemeClr val="tx2"/>
            </a:gs>
            <a:gs pos="85000">
              <a:schemeClr val="tx2">
                <a:alpha val="35000"/>
              </a:schemeClr>
            </a:gs>
            <a:gs pos="95000">
              <a:schemeClr val="tx2">
                <a:lumMod val="85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4" name="Title 3"/>
          <p:cNvSpPr>
            <a:spLocks noGrp="1"/>
          </p:cNvSpPr>
          <p:nvPr>
            <p:ph type="title"/>
          </p:nvPr>
        </p:nvSpPr>
        <p:spPr/>
        <p:txBody>
          <a:bodyPr/>
          <a:lstStyle/>
          <a:p>
            <a:r>
              <a:rPr lang="en-US"/>
              <a:t>Click to edit Master title style</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Tree>
    <p:extLst>
      <p:ext uri="{BB962C8B-B14F-4D97-AF65-F5344CB8AC3E}">
        <p14:creationId xmlns:p14="http://schemas.microsoft.com/office/powerpoint/2010/main" val="2103966943"/>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
        <p:nvSpPr>
          <p:cNvPr id="3" name="Title 2">
            <a:extLst>
              <a:ext uri="{FF2B5EF4-FFF2-40B4-BE49-F238E27FC236}">
                <a16:creationId xmlns:a16="http://schemas.microsoft.com/office/drawing/2014/main" id="{B02F4169-3E26-AB53-54FC-47BE477B905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6277569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411051466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2256"/>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DACA2C3D-12FE-63E8-E6E7-2094824214F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9146526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290452761"/>
      </p:ext>
    </p:extLst>
  </p:cSld>
  <p:clrMapOvr>
    <a:masterClrMapping/>
  </p:clrMapOvr>
  <p:hf hdr="0" dt="0"/>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40000"/>
            <a:lumOff val="6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47190998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Tree>
    <p:extLst>
      <p:ext uri="{BB962C8B-B14F-4D97-AF65-F5344CB8AC3E}">
        <p14:creationId xmlns:p14="http://schemas.microsoft.com/office/powerpoint/2010/main" val="7981640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Background no graphics">
    <p:bg>
      <p:bgPr>
        <a:gradFill flip="none" rotWithShape="1">
          <a:gsLst>
            <a:gs pos="80000">
              <a:schemeClr val="tx2"/>
            </a:gs>
            <a:gs pos="90000">
              <a:schemeClr val="tx2">
                <a:alpha val="45000"/>
              </a:schemeClr>
            </a:gs>
            <a:gs pos="95000">
              <a:schemeClr val="bg2">
                <a:lumMod val="9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Tree>
    <p:extLst>
      <p:ext uri="{BB962C8B-B14F-4D97-AF65-F5344CB8AC3E}">
        <p14:creationId xmlns:p14="http://schemas.microsoft.com/office/powerpoint/2010/main" val="420945057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3883221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Tree>
    <p:extLst>
      <p:ext uri="{BB962C8B-B14F-4D97-AF65-F5344CB8AC3E}">
        <p14:creationId xmlns:p14="http://schemas.microsoft.com/office/powerpoint/2010/main" val="157199595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91516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
        <p:nvSpPr>
          <p:cNvPr id="4" name="Title 3">
            <a:extLst>
              <a:ext uri="{FF2B5EF4-FFF2-40B4-BE49-F238E27FC236}">
                <a16:creationId xmlns:a16="http://schemas.microsoft.com/office/drawing/2014/main" id="{FC0BCDB4-4C07-CBF2-EFC4-7CEF0E09948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4717807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97445919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65186247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27105447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47991514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79741628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1_Title and Content - 1 Column">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406400" y="274638"/>
            <a:ext cx="11176000" cy="806451"/>
          </a:xfrm>
          <a:prstGeom prst="rect">
            <a:avLst/>
          </a:prstGeom>
          <a:noFill/>
          <a:ln w="9525">
            <a:noFill/>
            <a:miter lim="800000"/>
            <a:headEnd/>
            <a:tailEnd/>
          </a:ln>
        </p:spPr>
        <p:txBody>
          <a:bodyPr/>
          <a:lstStyle>
            <a:lvl1pPr>
              <a:defRPr baseline="0">
                <a:solidFill>
                  <a:schemeClr val="tx1">
                    <a:lumMod val="75000"/>
                    <a:lumOff val="25000"/>
                  </a:schemeClr>
                </a:solidFill>
              </a:defRPr>
            </a:lvl1pPr>
          </a:lstStyle>
          <a:p>
            <a:pPr lvl="0"/>
            <a:r>
              <a:rPr lang="en-US" dirty="0"/>
              <a:t>Click to edit Master title style</a:t>
            </a:r>
          </a:p>
        </p:txBody>
      </p:sp>
      <p:sp>
        <p:nvSpPr>
          <p:cNvPr id="21" name="Text Placeholder 2"/>
          <p:cNvSpPr>
            <a:spLocks noGrp="1"/>
          </p:cNvSpPr>
          <p:nvPr>
            <p:ph idx="1"/>
          </p:nvPr>
        </p:nvSpPr>
        <p:spPr bwMode="auto">
          <a:xfrm>
            <a:off x="406400" y="1225550"/>
            <a:ext cx="11176000" cy="4718049"/>
          </a:xfrm>
          <a:prstGeom prst="rect">
            <a:avLst/>
          </a:prstGeom>
          <a:noFill/>
          <a:ln w="9525">
            <a:noFill/>
            <a:miter lim="800000"/>
            <a:headEnd/>
            <a:tailEnd/>
          </a:ln>
        </p:spPr>
        <p:txBody>
          <a:bodyPr/>
          <a:lstStyle>
            <a:lvl1pPr marL="0" indent="0">
              <a:buNone/>
              <a:defRPr sz="24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2000">
                <a:solidFill>
                  <a:schemeClr val="tx1">
                    <a:lumMod val="75000"/>
                    <a:lumOff val="25000"/>
                  </a:schemeClr>
                </a:solidFill>
              </a:defRPr>
            </a:lvl4pPr>
            <a:lvl5pPr>
              <a:defRPr sz="2000">
                <a:solidFill>
                  <a:schemeClr val="tx1">
                    <a:lumMod val="75000"/>
                    <a:lumOff val="25000"/>
                  </a:schemeClr>
                </a:solidFill>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Footer Placeholder 4"/>
          <p:cNvSpPr>
            <a:spLocks noGrp="1"/>
          </p:cNvSpPr>
          <p:nvPr>
            <p:ph type="ftr" sz="quarter" idx="10"/>
          </p:nvPr>
        </p:nvSpPr>
        <p:spPr>
          <a:xfrm>
            <a:off x="413315" y="6470427"/>
            <a:ext cx="3867149" cy="217493"/>
          </a:xfrm>
          <a:prstGeom prst="rect">
            <a:avLst/>
          </a:prstGeom>
        </p:spPr>
        <p:txBody>
          <a:bodyPr/>
          <a:lstStyle>
            <a:lvl1pPr>
              <a:defRPr/>
            </a:lvl1pPr>
          </a:lstStyle>
          <a:p>
            <a:pPr fontAlgn="base">
              <a:spcBef>
                <a:spcPct val="0"/>
              </a:spcBef>
              <a:spcAft>
                <a:spcPct val="0"/>
              </a:spcAft>
              <a:defRPr/>
            </a:pPr>
            <a:r>
              <a:rPr lang="en-US" sz="1800">
                <a:solidFill>
                  <a:srgbClr val="000000">
                    <a:tint val="75000"/>
                  </a:srgbClr>
                </a:solidFill>
              </a:rPr>
              <a:t>File Name</a:t>
            </a:r>
          </a:p>
        </p:txBody>
      </p:sp>
      <p:sp>
        <p:nvSpPr>
          <p:cNvPr id="5" name="Slide Number Placeholder 5"/>
          <p:cNvSpPr>
            <a:spLocks noGrp="1"/>
          </p:cNvSpPr>
          <p:nvPr>
            <p:ph type="sldNum" sz="quarter" idx="11"/>
          </p:nvPr>
        </p:nvSpPr>
        <p:spPr/>
        <p:txBody>
          <a:bodyPr/>
          <a:lstStyle>
            <a:lvl1pPr>
              <a:defRPr/>
            </a:lvl1pPr>
          </a:lstStyle>
          <a:p>
            <a:pPr algn="ctr" fontAlgn="base">
              <a:spcBef>
                <a:spcPct val="0"/>
              </a:spcBef>
              <a:spcAft>
                <a:spcPct val="0"/>
              </a:spcAft>
              <a:defRPr/>
            </a:pPr>
            <a:fld id="{9A257827-C34C-4251-B995-96C9C233CCC8}" type="slidenum">
              <a:rPr lang="en-US" sz="1200" smtClean="0">
                <a:solidFill>
                  <a:srgbClr val="898989"/>
                </a:solidFill>
                <a:cs typeface="Arial" pitchFamily="34" charset="0"/>
              </a:rPr>
              <a:pPr algn="ctr" fontAlgn="base">
                <a:spcBef>
                  <a:spcPct val="0"/>
                </a:spcBef>
                <a:spcAft>
                  <a:spcPct val="0"/>
                </a:spcAft>
                <a:defRPr/>
              </a:pPr>
              <a:t>‹#›</a:t>
            </a:fld>
            <a:endParaRPr lang="en-US" sz="1200">
              <a:solidFill>
                <a:srgbClr val="898989"/>
              </a:solidFill>
              <a:cs typeface="Arial" pitchFamily="34" charset="0"/>
            </a:endParaRPr>
          </a:p>
        </p:txBody>
      </p:sp>
    </p:spTree>
    <p:extLst>
      <p:ext uri="{BB962C8B-B14F-4D97-AF65-F5344CB8AC3E}">
        <p14:creationId xmlns:p14="http://schemas.microsoft.com/office/powerpoint/2010/main" val="90526000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2DEA9-48F8-33AC-383C-FC9C7D9F4AE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11F9AFF-14F8-9EC6-69F3-949096B2C9F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301D0C-8700-7662-9F60-C72B373B4213}"/>
              </a:ext>
            </a:extLst>
          </p:cNvPr>
          <p:cNvSpPr>
            <a:spLocks noGrp="1"/>
          </p:cNvSpPr>
          <p:nvPr>
            <p:ph type="dt" sz="half" idx="10"/>
          </p:nvPr>
        </p:nvSpPr>
        <p:spPr/>
        <p:txBody>
          <a:bodyPr/>
          <a:lstStyle/>
          <a:p>
            <a:fld id="{8C2E16A7-24F1-43BA-A476-3F92B271FAC7}" type="datetimeFigureOut">
              <a:rPr lang="en-US" smtClean="0"/>
              <a:t>8/1/2025</a:t>
            </a:fld>
            <a:endParaRPr lang="en-US"/>
          </a:p>
        </p:txBody>
      </p:sp>
      <p:sp>
        <p:nvSpPr>
          <p:cNvPr id="5" name="Footer Placeholder 4">
            <a:extLst>
              <a:ext uri="{FF2B5EF4-FFF2-40B4-BE49-F238E27FC236}">
                <a16:creationId xmlns:a16="http://schemas.microsoft.com/office/drawing/2014/main" id="{985A9A0C-DA1D-285F-552F-8ECB62284D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994205-A833-528B-6504-83384E234C0F}"/>
              </a:ext>
            </a:extLst>
          </p:cNvPr>
          <p:cNvSpPr>
            <a:spLocks noGrp="1"/>
          </p:cNvSpPr>
          <p:nvPr>
            <p:ph type="sldNum" sz="quarter" idx="12"/>
          </p:nvPr>
        </p:nvSpPr>
        <p:spPr/>
        <p:txBody>
          <a:bodyPr/>
          <a:lstStyle/>
          <a:p>
            <a:fld id="{6156A773-9EA3-45B2-B978-C4724B437933}" type="slidenum">
              <a:rPr lang="en-US" smtClean="0"/>
              <a:t>‹#›</a:t>
            </a:fld>
            <a:endParaRPr lang="en-US"/>
          </a:p>
        </p:txBody>
      </p:sp>
    </p:spTree>
    <p:extLst>
      <p:ext uri="{BB962C8B-B14F-4D97-AF65-F5344CB8AC3E}">
        <p14:creationId xmlns:p14="http://schemas.microsoft.com/office/powerpoint/2010/main" val="294362218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98456C-F872-F796-922F-5DA29AF5A3C7}"/>
              </a:ext>
            </a:extLst>
          </p:cNvPr>
          <p:cNvSpPr>
            <a:spLocks noGrp="1"/>
          </p:cNvSpPr>
          <p:nvPr>
            <p:ph type="dt" sz="half" idx="10"/>
          </p:nvPr>
        </p:nvSpPr>
        <p:spPr/>
        <p:txBody>
          <a:bodyPr/>
          <a:lstStyle/>
          <a:p>
            <a:fld id="{89E743ED-C5B4-42B1-96A0-C4FDE2F70844}" type="datetimeFigureOut">
              <a:rPr lang="en-US" smtClean="0"/>
              <a:t>8/1/2025</a:t>
            </a:fld>
            <a:endParaRPr lang="en-US"/>
          </a:p>
        </p:txBody>
      </p:sp>
      <p:sp>
        <p:nvSpPr>
          <p:cNvPr id="3" name="Footer Placeholder 2">
            <a:extLst>
              <a:ext uri="{FF2B5EF4-FFF2-40B4-BE49-F238E27FC236}">
                <a16:creationId xmlns:a16="http://schemas.microsoft.com/office/drawing/2014/main" id="{893513B4-11E5-0CE3-DF9D-708CEA8FA9E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A820D0D-4412-A29F-C472-E8741EFD46E2}"/>
              </a:ext>
            </a:extLst>
          </p:cNvPr>
          <p:cNvSpPr>
            <a:spLocks noGrp="1"/>
          </p:cNvSpPr>
          <p:nvPr>
            <p:ph type="sldNum" sz="quarter" idx="12"/>
          </p:nvPr>
        </p:nvSpPr>
        <p:spPr/>
        <p:txBody>
          <a:bodyPr/>
          <a:lstStyle/>
          <a:p>
            <a:fld id="{44DF9510-96D5-46F1-AB39-F71A914AB7A0}" type="slidenum">
              <a:rPr lang="en-US" smtClean="0"/>
              <a:t>‹#›</a:t>
            </a:fld>
            <a:endParaRPr lang="en-US"/>
          </a:p>
        </p:txBody>
      </p:sp>
    </p:spTree>
    <p:extLst>
      <p:ext uri="{BB962C8B-B14F-4D97-AF65-F5344CB8AC3E}">
        <p14:creationId xmlns:p14="http://schemas.microsoft.com/office/powerpoint/2010/main" val="140541178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3B3BB445-F4B7-CADC-0D0E-2F77E6D29AB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034605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
        <p:nvSpPr>
          <p:cNvPr id="3" name="Title 2">
            <a:extLst>
              <a:ext uri="{FF2B5EF4-FFF2-40B4-BE49-F238E27FC236}">
                <a16:creationId xmlns:a16="http://schemas.microsoft.com/office/drawing/2014/main" id="{3F0C188E-247B-9C3F-A9A1-C83CFE759AA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37821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
        <p:nvSpPr>
          <p:cNvPr id="3" name="Title 2">
            <a:extLst>
              <a:ext uri="{FF2B5EF4-FFF2-40B4-BE49-F238E27FC236}">
                <a16:creationId xmlns:a16="http://schemas.microsoft.com/office/drawing/2014/main" id="{1D0F7681-D094-4E6D-0DF0-99CD21DC423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3626410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Click to edit Master title style</a:t>
            </a:r>
          </a:p>
        </p:txBody>
      </p:sp>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Tree>
    <p:extLst>
      <p:ext uri="{BB962C8B-B14F-4D97-AF65-F5344CB8AC3E}">
        <p14:creationId xmlns:p14="http://schemas.microsoft.com/office/powerpoint/2010/main" val="7202369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Picture with Caption">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4" name="Title 3"/>
          <p:cNvSpPr>
            <a:spLocks noGrp="1"/>
          </p:cNvSpPr>
          <p:nvPr>
            <p:ph type="title"/>
          </p:nvPr>
        </p:nvSpPr>
        <p:spPr/>
        <p:txBody>
          <a:bodyPr/>
          <a:lstStyle/>
          <a:p>
            <a:r>
              <a:rPr lang="en-US" dirty="0"/>
              <a:t>Click to edit Master title style</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Tree>
    <p:extLst>
      <p:ext uri="{BB962C8B-B14F-4D97-AF65-F5344CB8AC3E}">
        <p14:creationId xmlns:p14="http://schemas.microsoft.com/office/powerpoint/2010/main" val="1683895260"/>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Tree>
    <p:extLst>
      <p:ext uri="{BB962C8B-B14F-4D97-AF65-F5344CB8AC3E}">
        <p14:creationId xmlns:p14="http://schemas.microsoft.com/office/powerpoint/2010/main" val="343208891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
        <p:nvSpPr>
          <p:cNvPr id="3" name="Title 2">
            <a:extLst>
              <a:ext uri="{FF2B5EF4-FFF2-40B4-BE49-F238E27FC236}">
                <a16:creationId xmlns:a16="http://schemas.microsoft.com/office/drawing/2014/main" id="{0D83DA01-DEF9-54DE-5B29-4ACD3FE63AA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9248608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
        <p:nvSpPr>
          <p:cNvPr id="4" name="Title 3">
            <a:extLst>
              <a:ext uri="{FF2B5EF4-FFF2-40B4-BE49-F238E27FC236}">
                <a16:creationId xmlns:a16="http://schemas.microsoft.com/office/drawing/2014/main" id="{7C0718C4-6A68-5C9A-D51B-6E4A148DA30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7768353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
        <p:nvSpPr>
          <p:cNvPr id="3" name="Title 2">
            <a:extLst>
              <a:ext uri="{FF2B5EF4-FFF2-40B4-BE49-F238E27FC236}">
                <a16:creationId xmlns:a16="http://schemas.microsoft.com/office/drawing/2014/main" id="{D7BCB16E-0E8E-5157-7B5A-C68F6A9B78A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0103598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Click to edit Master title style</a:t>
            </a:r>
          </a:p>
        </p:txBody>
      </p: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886297771"/>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3787658590"/>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1943067148"/>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1319340364"/>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
        <p:nvSpPr>
          <p:cNvPr id="4" name="Title 3">
            <a:extLst>
              <a:ext uri="{FF2B5EF4-FFF2-40B4-BE49-F238E27FC236}">
                <a16:creationId xmlns:a16="http://schemas.microsoft.com/office/drawing/2014/main" id="{CC30DB31-FD65-4D95-4478-6813E7F155C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6556150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
        <p:nvSpPr>
          <p:cNvPr id="3" name="Title 2">
            <a:extLst>
              <a:ext uri="{FF2B5EF4-FFF2-40B4-BE49-F238E27FC236}">
                <a16:creationId xmlns:a16="http://schemas.microsoft.com/office/drawing/2014/main" id="{C36767D0-41E3-FB81-AF9C-B23748A500E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6662924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90209499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2256"/>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906D055C-0506-0861-DE5F-4C6932D6751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7324322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
        <p:nvSpPr>
          <p:cNvPr id="3" name="TextBox 2">
            <a:extLst>
              <a:ext uri="{FF2B5EF4-FFF2-40B4-BE49-F238E27FC236}">
                <a16:creationId xmlns:a16="http://schemas.microsoft.com/office/drawing/2014/main" id="{C369F6EA-5BBB-736F-8B43-C8414A1A7110}"/>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5" name="TextBox 4">
            <a:extLst>
              <a:ext uri="{FF2B5EF4-FFF2-40B4-BE49-F238E27FC236}">
                <a16:creationId xmlns:a16="http://schemas.microsoft.com/office/drawing/2014/main" id="{A49041E3-ECCE-7D4E-3D0F-271435F717AB}"/>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1118713353"/>
      </p:ext>
    </p:extLst>
  </p:cSld>
  <p:clrMapOvr>
    <a:masterClrMapping/>
  </p:clrMapOvr>
  <p:hf hdr="0" dt="0"/>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40000"/>
            <a:lumOff val="6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bg2">
                    <a:lumMod val="50000"/>
                  </a:schemeClr>
                </a:solidFill>
              </a:rPr>
              <a:pPr algn="r">
                <a:spcBef>
                  <a:spcPct val="50000"/>
                </a:spcBef>
                <a:defRPr/>
              </a:pPr>
              <a:t>‹#›</a:t>
            </a:fld>
            <a:endParaRPr lang="en-US" sz="1100" b="0" baseline="0" dirty="0">
              <a:solidFill>
                <a:schemeClr val="bg2">
                  <a:lumMod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
        <p:nvSpPr>
          <p:cNvPr id="3" name="TextBox 2">
            <a:extLst>
              <a:ext uri="{FF2B5EF4-FFF2-40B4-BE49-F238E27FC236}">
                <a16:creationId xmlns:a16="http://schemas.microsoft.com/office/drawing/2014/main" id="{D9F0C27E-08F8-B2DC-3FBC-DBF8758A6EB4}"/>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D1BF6447-1438-9DC9-A4D0-DA7BD956CC62}"/>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280601818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
        <p:nvSpPr>
          <p:cNvPr id="3" name="TextBox 2">
            <a:extLst>
              <a:ext uri="{FF2B5EF4-FFF2-40B4-BE49-F238E27FC236}">
                <a16:creationId xmlns:a16="http://schemas.microsoft.com/office/drawing/2014/main" id="{36CCC378-15A8-6972-3896-FF69DB1A86EF}"/>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B4753ADC-3CDC-8585-1B64-FC71910FE39F}"/>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126643433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1_Background no graphics">
    <p:bg>
      <p:bgPr>
        <a:gradFill flip="none" rotWithShape="1">
          <a:gsLst>
            <a:gs pos="80000">
              <a:schemeClr val="tx2"/>
            </a:gs>
            <a:gs pos="90000">
              <a:schemeClr val="tx2">
                <a:alpha val="45000"/>
              </a:schemeClr>
            </a:gs>
            <a:gs pos="95000">
              <a:schemeClr val="bg2">
                <a:lumMod val="9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
        <p:nvSpPr>
          <p:cNvPr id="3" name="TextBox 2">
            <a:extLst>
              <a:ext uri="{FF2B5EF4-FFF2-40B4-BE49-F238E27FC236}">
                <a16:creationId xmlns:a16="http://schemas.microsoft.com/office/drawing/2014/main" id="{2BA9C1D8-06A5-3CF2-8FFF-D157FCBDA838}"/>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27DC6927-6328-54A3-652D-C2A424EB7FFA}"/>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238524690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4" name="TextBox 3">
            <a:extLst>
              <a:ext uri="{FF2B5EF4-FFF2-40B4-BE49-F238E27FC236}">
                <a16:creationId xmlns:a16="http://schemas.microsoft.com/office/drawing/2014/main" id="{630BD048-B218-74A4-3C87-05F3F4A8C071}"/>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5" name="TextBox 4">
            <a:extLst>
              <a:ext uri="{FF2B5EF4-FFF2-40B4-BE49-F238E27FC236}">
                <a16:creationId xmlns:a16="http://schemas.microsoft.com/office/drawing/2014/main" id="{3DB49293-9868-09DD-39EF-161AEFC63792}"/>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218358085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2" name="TextBox 1">
            <a:extLst>
              <a:ext uri="{FF2B5EF4-FFF2-40B4-BE49-F238E27FC236}">
                <a16:creationId xmlns:a16="http://schemas.microsoft.com/office/drawing/2014/main" id="{C4E397FB-1BD3-B604-0055-B801B36980F1}"/>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4" name="TextBox 3">
            <a:extLst>
              <a:ext uri="{FF2B5EF4-FFF2-40B4-BE49-F238E27FC236}">
                <a16:creationId xmlns:a16="http://schemas.microsoft.com/office/drawing/2014/main" id="{F89B0BD2-2241-1984-EDA5-DF47FC1C5535}"/>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289772597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TextBox 6">
            <a:extLst>
              <a:ext uri="{FF2B5EF4-FFF2-40B4-BE49-F238E27FC236}">
                <a16:creationId xmlns:a16="http://schemas.microsoft.com/office/drawing/2014/main" id="{6B1A8707-5D07-168E-A660-71E24684D34A}"/>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8" name="TextBox 7">
            <a:extLst>
              <a:ext uri="{FF2B5EF4-FFF2-40B4-BE49-F238E27FC236}">
                <a16:creationId xmlns:a16="http://schemas.microsoft.com/office/drawing/2014/main" id="{226D763A-45F5-16E1-3837-E3A03BFB0CE1}"/>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41451027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264981868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3" name="TextBox 2">
            <a:extLst>
              <a:ext uri="{FF2B5EF4-FFF2-40B4-BE49-F238E27FC236}">
                <a16:creationId xmlns:a16="http://schemas.microsoft.com/office/drawing/2014/main" id="{69DD5BFE-D25D-8741-ADAE-C79A9ECF903E}"/>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4" name="TextBox 3">
            <a:extLst>
              <a:ext uri="{FF2B5EF4-FFF2-40B4-BE49-F238E27FC236}">
                <a16:creationId xmlns:a16="http://schemas.microsoft.com/office/drawing/2014/main" id="{2118CA89-9EB2-83A5-C690-ED0F196E89C9}"/>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 Placeholder 3">
            <a:extLst>
              <a:ext uri="{FF2B5EF4-FFF2-40B4-BE49-F238E27FC236}">
                <a16:creationId xmlns:a16="http://schemas.microsoft.com/office/drawing/2014/main" id="{DF92E724-FB8E-DBF9-9C01-321A41DCF83B}"/>
              </a:ext>
            </a:extLst>
          </p:cNvPr>
          <p:cNvSpPr>
            <a:spLocks noGrp="1"/>
          </p:cNvSpPr>
          <p:nvPr>
            <p:ph type="body" sz="quarter" idx="20" hasCustomPrompt="1"/>
          </p:nvPr>
        </p:nvSpPr>
        <p:spPr>
          <a:xfrm>
            <a:off x="2816126" y="5408613"/>
            <a:ext cx="3403920" cy="1220787"/>
          </a:xfrm>
        </p:spPr>
        <p:txBody>
          <a:bodyPr wrap="none" lIns="0" rIns="0" anchor="ctr">
            <a:normAutofit/>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5087945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2" name="TextBox 1">
            <a:extLst>
              <a:ext uri="{FF2B5EF4-FFF2-40B4-BE49-F238E27FC236}">
                <a16:creationId xmlns:a16="http://schemas.microsoft.com/office/drawing/2014/main" id="{D65A919C-BB57-C85E-D512-91C2F36D8E3C}"/>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9F43E06D-00DD-5633-AC95-2BB934291B12}"/>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7" name="Text Placeholder 3">
            <a:extLst>
              <a:ext uri="{FF2B5EF4-FFF2-40B4-BE49-F238E27FC236}">
                <a16:creationId xmlns:a16="http://schemas.microsoft.com/office/drawing/2014/main" id="{178FC1A7-865F-04A4-DEDA-753B0AAD0B77}"/>
              </a:ext>
            </a:extLst>
          </p:cNvPr>
          <p:cNvSpPr>
            <a:spLocks noGrp="1"/>
          </p:cNvSpPr>
          <p:nvPr>
            <p:ph type="body" sz="quarter" idx="20" hasCustomPrompt="1"/>
          </p:nvPr>
        </p:nvSpPr>
        <p:spPr>
          <a:xfrm>
            <a:off x="2816126" y="5408613"/>
            <a:ext cx="3403920" cy="1220787"/>
          </a:xfrm>
        </p:spPr>
        <p:txBody>
          <a:bodyPr wrap="none" lIns="0" rIns="0" anchor="ctr">
            <a:normAutofit/>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644205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2" name="TextBox 1">
            <a:extLst>
              <a:ext uri="{FF2B5EF4-FFF2-40B4-BE49-F238E27FC236}">
                <a16:creationId xmlns:a16="http://schemas.microsoft.com/office/drawing/2014/main" id="{6601B32B-620F-5F12-C780-5B24254CA8D4}"/>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D4C974F1-8C7E-A3AA-CFB8-4D1931322188}"/>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7" name="Text Placeholder 3">
            <a:extLst>
              <a:ext uri="{FF2B5EF4-FFF2-40B4-BE49-F238E27FC236}">
                <a16:creationId xmlns:a16="http://schemas.microsoft.com/office/drawing/2014/main" id="{4F1F7A21-0DBA-C465-E0AA-72DD009C817B}"/>
              </a:ext>
            </a:extLst>
          </p:cNvPr>
          <p:cNvSpPr>
            <a:spLocks noGrp="1"/>
          </p:cNvSpPr>
          <p:nvPr>
            <p:ph type="body" sz="quarter" idx="20" hasCustomPrompt="1"/>
          </p:nvPr>
        </p:nvSpPr>
        <p:spPr>
          <a:xfrm>
            <a:off x="2816126" y="5408613"/>
            <a:ext cx="3403920" cy="1220787"/>
          </a:xfrm>
        </p:spPr>
        <p:txBody>
          <a:bodyPr wrap="none" lIns="0" rIns="0" anchor="ctr">
            <a:normAutofit/>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104130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3" name="TextBox 2">
            <a:extLst>
              <a:ext uri="{FF2B5EF4-FFF2-40B4-BE49-F238E27FC236}">
                <a16:creationId xmlns:a16="http://schemas.microsoft.com/office/drawing/2014/main" id="{DC078E2E-5692-69A7-3932-C9B95BFB1455}"/>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7" name="TextBox 6">
            <a:extLst>
              <a:ext uri="{FF2B5EF4-FFF2-40B4-BE49-F238E27FC236}">
                <a16:creationId xmlns:a16="http://schemas.microsoft.com/office/drawing/2014/main" id="{34ACF833-FF07-52A0-1A00-9B26C0517ACC}"/>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8" name="Text Placeholder 3">
            <a:extLst>
              <a:ext uri="{FF2B5EF4-FFF2-40B4-BE49-F238E27FC236}">
                <a16:creationId xmlns:a16="http://schemas.microsoft.com/office/drawing/2014/main" id="{150C02F4-0DF1-F443-5C88-4EA1D8A61E60}"/>
              </a:ext>
            </a:extLst>
          </p:cNvPr>
          <p:cNvSpPr>
            <a:spLocks noGrp="1"/>
          </p:cNvSpPr>
          <p:nvPr>
            <p:ph type="body" sz="quarter" idx="20" hasCustomPrompt="1"/>
          </p:nvPr>
        </p:nvSpPr>
        <p:spPr>
          <a:xfrm>
            <a:off x="2816126" y="5408613"/>
            <a:ext cx="3403920" cy="1220787"/>
          </a:xfrm>
        </p:spPr>
        <p:txBody>
          <a:bodyPr wrap="none" lIns="0" rIns="0" anchor="ctr">
            <a:normAutofit/>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9570294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5" name="TextBox 4">
            <a:extLst>
              <a:ext uri="{FF2B5EF4-FFF2-40B4-BE49-F238E27FC236}">
                <a16:creationId xmlns:a16="http://schemas.microsoft.com/office/drawing/2014/main" id="{F607A8A6-FDF1-80E7-F46D-BC408816EE42}"/>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E4982A8D-99E5-0832-4DAF-99DAD01113E7}"/>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9" name="Text Placeholder 3">
            <a:extLst>
              <a:ext uri="{FF2B5EF4-FFF2-40B4-BE49-F238E27FC236}">
                <a16:creationId xmlns:a16="http://schemas.microsoft.com/office/drawing/2014/main" id="{F679BBB8-117C-A6C5-51B9-0962CFEA68C3}"/>
              </a:ext>
            </a:extLst>
          </p:cNvPr>
          <p:cNvSpPr>
            <a:spLocks noGrp="1"/>
          </p:cNvSpPr>
          <p:nvPr>
            <p:ph type="body" sz="quarter" idx="20" hasCustomPrompt="1"/>
          </p:nvPr>
        </p:nvSpPr>
        <p:spPr>
          <a:xfrm>
            <a:off x="2816126" y="5408613"/>
            <a:ext cx="3403920" cy="1220787"/>
          </a:xfrm>
        </p:spPr>
        <p:txBody>
          <a:bodyPr wrap="none" lIns="0" rIns="0" anchor="ctr">
            <a:normAutofit/>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636804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3093E-F997-9C1A-6F41-94195AEDCE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D6622E9-B548-9861-17FE-B80B6A60E33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552F3AF-A319-231F-545F-18799EF83E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32B70C4-3999-81B3-9B74-C670362B9650}"/>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5EF19D12-2F54-317E-96F3-9AAA761DFA05}"/>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40402505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62A64504-0669-5CF0-805D-174C1EFD60F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3675707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EE4B1084-AF70-E7DA-2842-9FB9FFF0804B}"/>
              </a:ext>
            </a:extLst>
          </p:cNvPr>
          <p:cNvSpPr>
            <a:spLocks noGrp="1"/>
          </p:cNvSpPr>
          <p:nvPr>
            <p:ph type="title"/>
          </p:nvPr>
        </p:nvSpPr>
        <p:spPr/>
        <p:txBody>
          <a:bodyPr/>
          <a:lstStyle/>
          <a:p>
            <a:r>
              <a:rPr lang="en-US"/>
              <a:t>Click to edit Master title style</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236817793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Tree>
    <p:extLst>
      <p:ext uri="{BB962C8B-B14F-4D97-AF65-F5344CB8AC3E}">
        <p14:creationId xmlns:p14="http://schemas.microsoft.com/office/powerpoint/2010/main" val="150843740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nd Picture with Caption">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4" name="Title 3"/>
          <p:cNvSpPr>
            <a:spLocks noGrp="1"/>
          </p:cNvSpPr>
          <p:nvPr>
            <p:ph type="title"/>
          </p:nvPr>
        </p:nvSpPr>
        <p:spPr/>
        <p:txBody>
          <a:bodyPr/>
          <a:lstStyle/>
          <a:p>
            <a:r>
              <a:rPr lang="en-US"/>
              <a:t>Click to edit Master title style</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Tree>
    <p:extLst>
      <p:ext uri="{BB962C8B-B14F-4D97-AF65-F5344CB8AC3E}">
        <p14:creationId xmlns:p14="http://schemas.microsoft.com/office/powerpoint/2010/main" val="1439278527"/>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Click to edit Master title style</a:t>
            </a:r>
          </a:p>
        </p:txBody>
      </p: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2977904076"/>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Tree>
    <p:extLst>
      <p:ext uri="{BB962C8B-B14F-4D97-AF65-F5344CB8AC3E}">
        <p14:creationId xmlns:p14="http://schemas.microsoft.com/office/powerpoint/2010/main" val="299873838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2" name="Title 1"/>
          <p:cNvSpPr>
            <a:spLocks noGrp="1"/>
          </p:cNvSpPr>
          <p:nvPr>
            <p:ph type="title"/>
          </p:nvPr>
        </p:nvSpPr>
        <p:spPr/>
        <p:txBody>
          <a:bodyPr/>
          <a:lstStyle/>
          <a:p>
            <a:r>
              <a:rPr lang="en-US" dirty="0"/>
              <a:t>Click to edit Master title style</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Tree>
    <p:extLst>
      <p:ext uri="{BB962C8B-B14F-4D97-AF65-F5344CB8AC3E}">
        <p14:creationId xmlns:p14="http://schemas.microsoft.com/office/powerpoint/2010/main" val="52411938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233171661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262468487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Click to edit Master title style</a:t>
            </a:r>
          </a:p>
        </p:txBody>
      </p: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2024212555"/>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1978226686"/>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2049539758"/>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3877110228"/>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31499288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5875371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0.xml"/><Relationship Id="rId18" Type="http://schemas.openxmlformats.org/officeDocument/2006/relationships/slideLayout" Target="../slideLayouts/slideLayout45.xml"/><Relationship Id="rId26" Type="http://schemas.openxmlformats.org/officeDocument/2006/relationships/slideLayout" Target="../slideLayouts/slideLayout53.xml"/><Relationship Id="rId3" Type="http://schemas.openxmlformats.org/officeDocument/2006/relationships/slideLayout" Target="../slideLayouts/slideLayout30.xml"/><Relationship Id="rId21" Type="http://schemas.openxmlformats.org/officeDocument/2006/relationships/slideLayout" Target="../slideLayouts/slideLayout48.xml"/><Relationship Id="rId34" Type="http://schemas.openxmlformats.org/officeDocument/2006/relationships/image" Target="../media/image5.png"/><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slideLayout" Target="../slideLayouts/slideLayout44.xml"/><Relationship Id="rId25" Type="http://schemas.openxmlformats.org/officeDocument/2006/relationships/slideLayout" Target="../slideLayouts/slideLayout52.xml"/><Relationship Id="rId33" Type="http://schemas.openxmlformats.org/officeDocument/2006/relationships/image" Target="../media/image2.png"/><Relationship Id="rId2" Type="http://schemas.openxmlformats.org/officeDocument/2006/relationships/slideLayout" Target="../slideLayouts/slideLayout29.xml"/><Relationship Id="rId16" Type="http://schemas.openxmlformats.org/officeDocument/2006/relationships/slideLayout" Target="../slideLayouts/slideLayout43.xml"/><Relationship Id="rId20" Type="http://schemas.openxmlformats.org/officeDocument/2006/relationships/slideLayout" Target="../slideLayouts/slideLayout47.xml"/><Relationship Id="rId29" Type="http://schemas.openxmlformats.org/officeDocument/2006/relationships/slideLayout" Target="../slideLayouts/slideLayout56.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24" Type="http://schemas.openxmlformats.org/officeDocument/2006/relationships/slideLayout" Target="../slideLayouts/slideLayout51.xml"/><Relationship Id="rId32" Type="http://schemas.openxmlformats.org/officeDocument/2006/relationships/image" Target="../media/image1.png"/><Relationship Id="rId5" Type="http://schemas.openxmlformats.org/officeDocument/2006/relationships/slideLayout" Target="../slideLayouts/slideLayout32.xml"/><Relationship Id="rId15" Type="http://schemas.openxmlformats.org/officeDocument/2006/relationships/slideLayout" Target="../slideLayouts/slideLayout42.xml"/><Relationship Id="rId23" Type="http://schemas.openxmlformats.org/officeDocument/2006/relationships/slideLayout" Target="../slideLayouts/slideLayout50.xml"/><Relationship Id="rId28" Type="http://schemas.openxmlformats.org/officeDocument/2006/relationships/slideLayout" Target="../slideLayouts/slideLayout55.xml"/><Relationship Id="rId10" Type="http://schemas.openxmlformats.org/officeDocument/2006/relationships/slideLayout" Target="../slideLayouts/slideLayout37.xml"/><Relationship Id="rId19" Type="http://schemas.openxmlformats.org/officeDocument/2006/relationships/slideLayout" Target="../slideLayouts/slideLayout46.xml"/><Relationship Id="rId31" Type="http://schemas.openxmlformats.org/officeDocument/2006/relationships/theme" Target="../theme/theme2.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 Id="rId22" Type="http://schemas.openxmlformats.org/officeDocument/2006/relationships/slideLayout" Target="../slideLayouts/slideLayout49.xml"/><Relationship Id="rId27" Type="http://schemas.openxmlformats.org/officeDocument/2006/relationships/slideLayout" Target="../slideLayouts/slideLayout54.xml"/><Relationship Id="rId30" Type="http://schemas.openxmlformats.org/officeDocument/2006/relationships/slideLayout" Target="../slideLayouts/slideLayout57.xml"/><Relationship Id="rId8" Type="http://schemas.openxmlformats.org/officeDocument/2006/relationships/slideLayout" Target="../slideLayouts/slideLayout3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18" Type="http://schemas.openxmlformats.org/officeDocument/2006/relationships/slideLayout" Target="../slideLayouts/slideLayout75.xml"/><Relationship Id="rId26" Type="http://schemas.openxmlformats.org/officeDocument/2006/relationships/slideLayout" Target="../slideLayouts/slideLayout83.xml"/><Relationship Id="rId3" Type="http://schemas.openxmlformats.org/officeDocument/2006/relationships/slideLayout" Target="../slideLayouts/slideLayout60.xml"/><Relationship Id="rId21" Type="http://schemas.openxmlformats.org/officeDocument/2006/relationships/slideLayout" Target="../slideLayouts/slideLayout78.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5" Type="http://schemas.openxmlformats.org/officeDocument/2006/relationships/slideLayout" Target="../slideLayouts/slideLayout82.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slideLayout" Target="../slideLayouts/slideLayout77.xml"/><Relationship Id="rId29" Type="http://schemas.openxmlformats.org/officeDocument/2006/relationships/theme" Target="../theme/theme3.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24" Type="http://schemas.openxmlformats.org/officeDocument/2006/relationships/slideLayout" Target="../slideLayouts/slideLayout81.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23" Type="http://schemas.openxmlformats.org/officeDocument/2006/relationships/slideLayout" Target="../slideLayouts/slideLayout80.xml"/><Relationship Id="rId28" Type="http://schemas.openxmlformats.org/officeDocument/2006/relationships/slideLayout" Target="../slideLayouts/slideLayout85.xml"/><Relationship Id="rId10" Type="http://schemas.openxmlformats.org/officeDocument/2006/relationships/slideLayout" Target="../slideLayouts/slideLayout67.xml"/><Relationship Id="rId19" Type="http://schemas.openxmlformats.org/officeDocument/2006/relationships/slideLayout" Target="../slideLayouts/slideLayout76.xml"/><Relationship Id="rId31" Type="http://schemas.openxmlformats.org/officeDocument/2006/relationships/image" Target="../media/image5.png"/><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slideLayout" Target="../slideLayouts/slideLayout79.xml"/><Relationship Id="rId27" Type="http://schemas.openxmlformats.org/officeDocument/2006/relationships/slideLayout" Target="../slideLayouts/slideLayout84.xml"/><Relationship Id="rId30"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3.xml"/><Relationship Id="rId13" Type="http://schemas.openxmlformats.org/officeDocument/2006/relationships/slideLayout" Target="../slideLayouts/slideLayout98.xml"/><Relationship Id="rId18" Type="http://schemas.openxmlformats.org/officeDocument/2006/relationships/slideLayout" Target="../slideLayouts/slideLayout103.xml"/><Relationship Id="rId26" Type="http://schemas.openxmlformats.org/officeDocument/2006/relationships/slideLayout" Target="../slideLayouts/slideLayout111.xml"/><Relationship Id="rId3" Type="http://schemas.openxmlformats.org/officeDocument/2006/relationships/slideLayout" Target="../slideLayouts/slideLayout88.xml"/><Relationship Id="rId21" Type="http://schemas.openxmlformats.org/officeDocument/2006/relationships/slideLayout" Target="../slideLayouts/slideLayout106.xml"/><Relationship Id="rId7" Type="http://schemas.openxmlformats.org/officeDocument/2006/relationships/slideLayout" Target="../slideLayouts/slideLayout92.xml"/><Relationship Id="rId12" Type="http://schemas.openxmlformats.org/officeDocument/2006/relationships/slideLayout" Target="../slideLayouts/slideLayout97.xml"/><Relationship Id="rId17" Type="http://schemas.openxmlformats.org/officeDocument/2006/relationships/slideLayout" Target="../slideLayouts/slideLayout102.xml"/><Relationship Id="rId25" Type="http://schemas.openxmlformats.org/officeDocument/2006/relationships/slideLayout" Target="../slideLayouts/slideLayout110.xml"/><Relationship Id="rId2" Type="http://schemas.openxmlformats.org/officeDocument/2006/relationships/slideLayout" Target="../slideLayouts/slideLayout87.xml"/><Relationship Id="rId16" Type="http://schemas.openxmlformats.org/officeDocument/2006/relationships/slideLayout" Target="../slideLayouts/slideLayout101.xml"/><Relationship Id="rId20" Type="http://schemas.openxmlformats.org/officeDocument/2006/relationships/slideLayout" Target="../slideLayouts/slideLayout105.xml"/><Relationship Id="rId29" Type="http://schemas.openxmlformats.org/officeDocument/2006/relationships/image" Target="../media/image1.png"/><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24" Type="http://schemas.openxmlformats.org/officeDocument/2006/relationships/slideLayout" Target="../slideLayouts/slideLayout109.xml"/><Relationship Id="rId5" Type="http://schemas.openxmlformats.org/officeDocument/2006/relationships/slideLayout" Target="../slideLayouts/slideLayout90.xml"/><Relationship Id="rId15" Type="http://schemas.openxmlformats.org/officeDocument/2006/relationships/slideLayout" Target="../slideLayouts/slideLayout100.xml"/><Relationship Id="rId23" Type="http://schemas.openxmlformats.org/officeDocument/2006/relationships/slideLayout" Target="../slideLayouts/slideLayout108.xml"/><Relationship Id="rId28" Type="http://schemas.openxmlformats.org/officeDocument/2006/relationships/theme" Target="../theme/theme4.xml"/><Relationship Id="rId10" Type="http://schemas.openxmlformats.org/officeDocument/2006/relationships/slideLayout" Target="../slideLayouts/slideLayout95.xml"/><Relationship Id="rId19" Type="http://schemas.openxmlformats.org/officeDocument/2006/relationships/slideLayout" Target="../slideLayouts/slideLayout104.xml"/><Relationship Id="rId4" Type="http://schemas.openxmlformats.org/officeDocument/2006/relationships/slideLayout" Target="../slideLayouts/slideLayout89.xml"/><Relationship Id="rId9" Type="http://schemas.openxmlformats.org/officeDocument/2006/relationships/slideLayout" Target="../slideLayouts/slideLayout94.xml"/><Relationship Id="rId14" Type="http://schemas.openxmlformats.org/officeDocument/2006/relationships/slideLayout" Target="../slideLayouts/slideLayout99.xml"/><Relationship Id="rId22" Type="http://schemas.openxmlformats.org/officeDocument/2006/relationships/slideLayout" Target="../slideLayouts/slideLayout107.xml"/><Relationship Id="rId27" Type="http://schemas.openxmlformats.org/officeDocument/2006/relationships/slideLayout" Target="../slideLayouts/slideLayout112.xml"/><Relationship Id="rId30" Type="http://schemas.openxmlformats.org/officeDocument/2006/relationships/image" Target="../media/image6.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20.xml"/><Relationship Id="rId13" Type="http://schemas.openxmlformats.org/officeDocument/2006/relationships/slideLayout" Target="../slideLayouts/slideLayout125.xml"/><Relationship Id="rId18" Type="http://schemas.openxmlformats.org/officeDocument/2006/relationships/slideLayout" Target="../slideLayouts/slideLayout130.xml"/><Relationship Id="rId26" Type="http://schemas.openxmlformats.org/officeDocument/2006/relationships/slideLayout" Target="../slideLayouts/slideLayout138.xml"/><Relationship Id="rId3" Type="http://schemas.openxmlformats.org/officeDocument/2006/relationships/slideLayout" Target="../slideLayouts/slideLayout115.xml"/><Relationship Id="rId21" Type="http://schemas.openxmlformats.org/officeDocument/2006/relationships/slideLayout" Target="../slideLayouts/slideLayout133.xml"/><Relationship Id="rId7" Type="http://schemas.openxmlformats.org/officeDocument/2006/relationships/slideLayout" Target="../slideLayouts/slideLayout119.xml"/><Relationship Id="rId12" Type="http://schemas.openxmlformats.org/officeDocument/2006/relationships/slideLayout" Target="../slideLayouts/slideLayout124.xml"/><Relationship Id="rId17" Type="http://schemas.openxmlformats.org/officeDocument/2006/relationships/slideLayout" Target="../slideLayouts/slideLayout129.xml"/><Relationship Id="rId25" Type="http://schemas.openxmlformats.org/officeDocument/2006/relationships/slideLayout" Target="../slideLayouts/slideLayout137.xml"/><Relationship Id="rId2" Type="http://schemas.openxmlformats.org/officeDocument/2006/relationships/slideLayout" Target="../slideLayouts/slideLayout114.xml"/><Relationship Id="rId16" Type="http://schemas.openxmlformats.org/officeDocument/2006/relationships/slideLayout" Target="../slideLayouts/slideLayout128.xml"/><Relationship Id="rId20" Type="http://schemas.openxmlformats.org/officeDocument/2006/relationships/slideLayout" Target="../slideLayouts/slideLayout132.xml"/><Relationship Id="rId29" Type="http://schemas.openxmlformats.org/officeDocument/2006/relationships/image" Target="../media/image1.png"/><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24" Type="http://schemas.openxmlformats.org/officeDocument/2006/relationships/slideLayout" Target="../slideLayouts/slideLayout136.xml"/><Relationship Id="rId5" Type="http://schemas.openxmlformats.org/officeDocument/2006/relationships/slideLayout" Target="../slideLayouts/slideLayout117.xml"/><Relationship Id="rId15" Type="http://schemas.openxmlformats.org/officeDocument/2006/relationships/slideLayout" Target="../slideLayouts/slideLayout127.xml"/><Relationship Id="rId23" Type="http://schemas.openxmlformats.org/officeDocument/2006/relationships/slideLayout" Target="../slideLayouts/slideLayout135.xml"/><Relationship Id="rId28" Type="http://schemas.openxmlformats.org/officeDocument/2006/relationships/theme" Target="../theme/theme5.xml"/><Relationship Id="rId10" Type="http://schemas.openxmlformats.org/officeDocument/2006/relationships/slideLayout" Target="../slideLayouts/slideLayout122.xml"/><Relationship Id="rId19" Type="http://schemas.openxmlformats.org/officeDocument/2006/relationships/slideLayout" Target="../slideLayouts/slideLayout131.xml"/><Relationship Id="rId4" Type="http://schemas.openxmlformats.org/officeDocument/2006/relationships/slideLayout" Target="../slideLayouts/slideLayout116.xml"/><Relationship Id="rId9" Type="http://schemas.openxmlformats.org/officeDocument/2006/relationships/slideLayout" Target="../slideLayouts/slideLayout121.xml"/><Relationship Id="rId14" Type="http://schemas.openxmlformats.org/officeDocument/2006/relationships/slideLayout" Target="../slideLayouts/slideLayout126.xml"/><Relationship Id="rId22" Type="http://schemas.openxmlformats.org/officeDocument/2006/relationships/slideLayout" Target="../slideLayouts/slideLayout134.xml"/><Relationship Id="rId27" Type="http://schemas.openxmlformats.org/officeDocument/2006/relationships/slideLayout" Target="../slideLayouts/slideLayout139.xml"/><Relationship Id="rId30" Type="http://schemas.openxmlformats.org/officeDocument/2006/relationships/image" Target="../media/image6.png"/></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141.xml"/><Relationship Id="rId1" Type="http://schemas.openxmlformats.org/officeDocument/2006/relationships/slideLayout" Target="../slideLayouts/slideLayout140.xml"/><Relationship Id="rId4" Type="http://schemas.openxmlformats.org/officeDocument/2006/relationships/image" Target="../media/image1.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49.xml"/><Relationship Id="rId13" Type="http://schemas.openxmlformats.org/officeDocument/2006/relationships/slideLayout" Target="../slideLayouts/slideLayout154.xml"/><Relationship Id="rId18" Type="http://schemas.openxmlformats.org/officeDocument/2006/relationships/slideLayout" Target="../slideLayouts/slideLayout159.xml"/><Relationship Id="rId3" Type="http://schemas.openxmlformats.org/officeDocument/2006/relationships/slideLayout" Target="../slideLayouts/slideLayout144.xml"/><Relationship Id="rId21" Type="http://schemas.openxmlformats.org/officeDocument/2006/relationships/image" Target="../media/image8.png"/><Relationship Id="rId7" Type="http://schemas.openxmlformats.org/officeDocument/2006/relationships/slideLayout" Target="../slideLayouts/slideLayout148.xml"/><Relationship Id="rId12" Type="http://schemas.openxmlformats.org/officeDocument/2006/relationships/slideLayout" Target="../slideLayouts/slideLayout153.xml"/><Relationship Id="rId17" Type="http://schemas.openxmlformats.org/officeDocument/2006/relationships/slideLayout" Target="../slideLayouts/slideLayout158.xml"/><Relationship Id="rId2" Type="http://schemas.openxmlformats.org/officeDocument/2006/relationships/slideLayout" Target="../slideLayouts/slideLayout143.xml"/><Relationship Id="rId16" Type="http://schemas.openxmlformats.org/officeDocument/2006/relationships/slideLayout" Target="../slideLayouts/slideLayout157.xml"/><Relationship Id="rId20" Type="http://schemas.openxmlformats.org/officeDocument/2006/relationships/theme" Target="../theme/theme7.xml"/><Relationship Id="rId1" Type="http://schemas.openxmlformats.org/officeDocument/2006/relationships/slideLayout" Target="../slideLayouts/slideLayout142.xml"/><Relationship Id="rId6" Type="http://schemas.openxmlformats.org/officeDocument/2006/relationships/slideLayout" Target="../slideLayouts/slideLayout147.xml"/><Relationship Id="rId11" Type="http://schemas.openxmlformats.org/officeDocument/2006/relationships/slideLayout" Target="../slideLayouts/slideLayout152.xml"/><Relationship Id="rId5" Type="http://schemas.openxmlformats.org/officeDocument/2006/relationships/slideLayout" Target="../slideLayouts/slideLayout146.xml"/><Relationship Id="rId15" Type="http://schemas.openxmlformats.org/officeDocument/2006/relationships/slideLayout" Target="../slideLayouts/slideLayout156.xml"/><Relationship Id="rId10" Type="http://schemas.openxmlformats.org/officeDocument/2006/relationships/slideLayout" Target="../slideLayouts/slideLayout151.xml"/><Relationship Id="rId19" Type="http://schemas.openxmlformats.org/officeDocument/2006/relationships/slideLayout" Target="../slideLayouts/slideLayout160.xml"/><Relationship Id="rId4" Type="http://schemas.openxmlformats.org/officeDocument/2006/relationships/slideLayout" Target="../slideLayouts/slideLayout145.xml"/><Relationship Id="rId9" Type="http://schemas.openxmlformats.org/officeDocument/2006/relationships/slideLayout" Target="../slideLayouts/slideLayout150.xml"/><Relationship Id="rId14" Type="http://schemas.openxmlformats.org/officeDocument/2006/relationships/slideLayout" Target="../slideLayouts/slideLayout155.xml"/><Relationship Id="rId22" Type="http://schemas.openxmlformats.org/officeDocument/2006/relationships/image" Target="../media/image9.w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7000">
              <a:schemeClr val="tx2"/>
            </a:gs>
            <a:gs pos="90000">
              <a:schemeClr val="tx2"/>
            </a:gs>
            <a:gs pos="98000">
              <a:schemeClr val="tx2">
                <a:lumMod val="85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099" name="Title Placeholder 1"/>
          <p:cNvSpPr>
            <a:spLocks noGrp="1"/>
          </p:cNvSpPr>
          <p:nvPr>
            <p:ph type="title"/>
          </p:nvPr>
        </p:nvSpPr>
        <p:spPr bwMode="auto">
          <a:xfrm>
            <a:off x="948366" y="128981"/>
            <a:ext cx="10386814" cy="832920"/>
          </a:xfrm>
          <a:prstGeom prst="rect">
            <a:avLst/>
          </a:prstGeom>
          <a:noFill/>
          <a:ln w="9525">
            <a:noFill/>
            <a:miter lim="800000"/>
            <a:headEnd/>
            <a:tailEnd/>
          </a:ln>
        </p:spPr>
        <p:txBody>
          <a:bodyPr vert="horz" wrap="square" lIns="45720" tIns="0" rIns="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3" name="Picture 6"/>
          <p:cNvPicPr>
            <a:picLocks noChangeAspect="1"/>
          </p:cNvPicPr>
          <p:nvPr/>
        </p:nvPicPr>
        <p:blipFill>
          <a:blip r:embed="rId29"/>
          <a:srcRect/>
          <a:stretch>
            <a:fillRect/>
          </a:stretch>
        </p:blipFill>
        <p:spPr bwMode="auto">
          <a:xfrm>
            <a:off x="6079067" y="3416309"/>
            <a:ext cx="25400" cy="3175"/>
          </a:xfrm>
          <a:prstGeom prst="rect">
            <a:avLst/>
          </a:prstGeom>
          <a:noFill/>
          <a:ln w="9525">
            <a:noFill/>
            <a:miter lim="800000"/>
            <a:headEnd/>
            <a:tailEnd/>
          </a:ln>
        </p:spPr>
      </p:pic>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pic>
        <p:nvPicPr>
          <p:cNvPr id="9" name="Picture 8" descr="A red and white sign&#10;&#10;Description automatically generated with medium confidence">
            <a:extLst>
              <a:ext uri="{FF2B5EF4-FFF2-40B4-BE49-F238E27FC236}">
                <a16:creationId xmlns:a16="http://schemas.microsoft.com/office/drawing/2014/main" id="{9C47990B-ED32-7041-7CE6-379DC0F77AAE}"/>
              </a:ext>
            </a:extLst>
          </p:cNvPr>
          <p:cNvPicPr>
            <a:picLocks noChangeAspect="1"/>
          </p:cNvPicPr>
          <p:nvPr userDrawn="1"/>
        </p:nvPicPr>
        <p:blipFill>
          <a:blip r:embed="rId30"/>
          <a:stretch>
            <a:fillRect/>
          </a:stretch>
        </p:blipFill>
        <p:spPr>
          <a:xfrm>
            <a:off x="266700" y="319470"/>
            <a:ext cx="681666" cy="451942"/>
          </a:xfrm>
          <a:prstGeom prst="rect">
            <a:avLst/>
          </a:prstGeom>
        </p:spPr>
      </p:pic>
      <p:sp>
        <p:nvSpPr>
          <p:cNvPr id="2" name="TextBox 1">
            <a:extLst>
              <a:ext uri="{FF2B5EF4-FFF2-40B4-BE49-F238E27FC236}">
                <a16:creationId xmlns:a16="http://schemas.microsoft.com/office/drawing/2014/main" id="{13C93DB8-8109-4839-4533-D52647F330BE}"/>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3" name="TextBox 2">
            <a:extLst>
              <a:ext uri="{FF2B5EF4-FFF2-40B4-BE49-F238E27FC236}">
                <a16:creationId xmlns:a16="http://schemas.microsoft.com/office/drawing/2014/main" id="{D4AA7094-B510-FCCE-91B2-CBD23BFDE2C0}"/>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1095872165"/>
      </p:ext>
    </p:extLst>
  </p:cSld>
  <p:clrMap bg1="lt1" tx1="dk1" bg2="lt2" tx2="dk2" accent1="accent1" accent2="accent2" accent3="accent3" accent4="accent4" accent5="accent5" accent6="accent6" hlink="hlink" folHlink="folHlink"/>
  <p:sldLayoutIdLst>
    <p:sldLayoutId id="2147484143" r:id="rId1"/>
    <p:sldLayoutId id="2147484144" r:id="rId2"/>
    <p:sldLayoutId id="2147484145" r:id="rId3"/>
    <p:sldLayoutId id="2147484146" r:id="rId4"/>
    <p:sldLayoutId id="2147484147" r:id="rId5"/>
    <p:sldLayoutId id="2147484148" r:id="rId6"/>
    <p:sldLayoutId id="2147484149" r:id="rId7"/>
    <p:sldLayoutId id="2147484150" r:id="rId8"/>
    <p:sldLayoutId id="2147484151" r:id="rId9"/>
    <p:sldLayoutId id="2147484152" r:id="rId10"/>
    <p:sldLayoutId id="2147484153" r:id="rId11"/>
    <p:sldLayoutId id="2147484154" r:id="rId12"/>
    <p:sldLayoutId id="2147484155" r:id="rId13"/>
    <p:sldLayoutId id="2147484156" r:id="rId14"/>
    <p:sldLayoutId id="2147484157" r:id="rId15"/>
    <p:sldLayoutId id="2147484158" r:id="rId16"/>
    <p:sldLayoutId id="2147484159" r:id="rId17"/>
    <p:sldLayoutId id="2147484160" r:id="rId18"/>
    <p:sldLayoutId id="2147484161" r:id="rId19"/>
    <p:sldLayoutId id="2147484162" r:id="rId20"/>
    <p:sldLayoutId id="2147484163" r:id="rId21"/>
    <p:sldLayoutId id="2147484164" r:id="rId22"/>
    <p:sldLayoutId id="2147484165" r:id="rId23"/>
    <p:sldLayoutId id="2147484166" r:id="rId24"/>
    <p:sldLayoutId id="2147484167" r:id="rId25"/>
    <p:sldLayoutId id="2147484168" r:id="rId26"/>
    <p:sldLayoutId id="2147484169" r:id="rId27"/>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7000">
              <a:schemeClr val="tx2"/>
            </a:gs>
            <a:gs pos="90000">
              <a:schemeClr val="tx2"/>
            </a:gs>
            <a:gs pos="98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099" name="Title Placeholder 1"/>
          <p:cNvSpPr>
            <a:spLocks noGrp="1"/>
          </p:cNvSpPr>
          <p:nvPr>
            <p:ph type="title"/>
          </p:nvPr>
        </p:nvSpPr>
        <p:spPr bwMode="auto">
          <a:xfrm>
            <a:off x="948366" y="128981"/>
            <a:ext cx="10386814" cy="832920"/>
          </a:xfrm>
          <a:prstGeom prst="rect">
            <a:avLst/>
          </a:prstGeom>
          <a:noFill/>
          <a:ln w="9525">
            <a:noFill/>
            <a:miter lim="800000"/>
            <a:headEnd/>
            <a:tailEnd/>
          </a:ln>
        </p:spPr>
        <p:txBody>
          <a:bodyPr vert="horz" wrap="square" lIns="45720" tIns="0" rIns="4572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3" name="Picture 6"/>
          <p:cNvPicPr>
            <a:picLocks noChangeAspect="1"/>
          </p:cNvPicPr>
          <p:nvPr/>
        </p:nvPicPr>
        <p:blipFill>
          <a:blip r:embed="rId32"/>
          <a:srcRect/>
          <a:stretch>
            <a:fillRect/>
          </a:stretch>
        </p:blipFill>
        <p:spPr bwMode="auto">
          <a:xfrm>
            <a:off x="6079067" y="3416309"/>
            <a:ext cx="25400" cy="3175"/>
          </a:xfrm>
          <a:prstGeom prst="rect">
            <a:avLst/>
          </a:prstGeom>
          <a:noFill/>
          <a:ln w="9525">
            <a:noFill/>
            <a:miter lim="800000"/>
            <a:headEnd/>
            <a:tailEnd/>
          </a:ln>
        </p:spPr>
      </p:pic>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pic>
        <p:nvPicPr>
          <p:cNvPr id="9" name="Picture 8" descr="A red and white sign&#10;&#10;Description automatically generated with medium confidence">
            <a:extLst>
              <a:ext uri="{FF2B5EF4-FFF2-40B4-BE49-F238E27FC236}">
                <a16:creationId xmlns:a16="http://schemas.microsoft.com/office/drawing/2014/main" id="{9C47990B-ED32-7041-7CE6-379DC0F77AAE}"/>
              </a:ext>
            </a:extLst>
          </p:cNvPr>
          <p:cNvPicPr>
            <a:picLocks noChangeAspect="1"/>
          </p:cNvPicPr>
          <p:nvPr userDrawn="1"/>
        </p:nvPicPr>
        <p:blipFill>
          <a:blip r:embed="rId33"/>
          <a:stretch>
            <a:fillRect/>
          </a:stretch>
        </p:blipFill>
        <p:spPr>
          <a:xfrm>
            <a:off x="11309075" y="319470"/>
            <a:ext cx="681666" cy="451942"/>
          </a:xfrm>
          <a:prstGeom prst="rect">
            <a:avLst/>
          </a:prstGeom>
        </p:spPr>
      </p:pic>
      <p:pic>
        <p:nvPicPr>
          <p:cNvPr id="2" name="Picture 1" descr="A picture containing text, clipart&#10;&#10;Description automatically generated">
            <a:extLst>
              <a:ext uri="{FF2B5EF4-FFF2-40B4-BE49-F238E27FC236}">
                <a16:creationId xmlns:a16="http://schemas.microsoft.com/office/drawing/2014/main" id="{A03C655F-18AF-780C-F994-802A30EEA9EF}"/>
              </a:ext>
            </a:extLst>
          </p:cNvPr>
          <p:cNvPicPr>
            <a:picLocks noChangeAspect="1"/>
          </p:cNvPicPr>
          <p:nvPr userDrawn="1"/>
        </p:nvPicPr>
        <p:blipFill>
          <a:blip r:embed="rId34"/>
          <a:stretch>
            <a:fillRect/>
          </a:stretch>
        </p:blipFill>
        <p:spPr>
          <a:xfrm>
            <a:off x="266700" y="113697"/>
            <a:ext cx="644814" cy="811816"/>
          </a:xfrm>
          <a:prstGeom prst="rect">
            <a:avLst/>
          </a:prstGeom>
        </p:spPr>
      </p:pic>
      <p:sp>
        <p:nvSpPr>
          <p:cNvPr id="3" name="Rectangle 2">
            <a:extLst>
              <a:ext uri="{FF2B5EF4-FFF2-40B4-BE49-F238E27FC236}">
                <a16:creationId xmlns:a16="http://schemas.microsoft.com/office/drawing/2014/main" id="{39720D12-0BDE-1075-1F74-CB008D4B402C}"/>
              </a:ext>
            </a:extLst>
          </p:cNvPr>
          <p:cNvSpPr/>
          <p:nvPr userDrawn="1"/>
        </p:nvSpPr>
        <p:spPr>
          <a:xfrm>
            <a:off x="0" y="0"/>
            <a:ext cx="12192000" cy="6858000"/>
          </a:xfrm>
          <a:prstGeom prst="rect">
            <a:avLst/>
          </a:prstGeom>
          <a:noFill/>
          <a:ln w="76200">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0725888"/>
      </p:ext>
    </p:extLst>
  </p:cSld>
  <p:clrMap bg1="lt1" tx1="dk1" bg2="lt2" tx2="dk2" accent1="accent1" accent2="accent2" accent3="accent3" accent4="accent4" accent5="accent5" accent6="accent6" hlink="hlink" folHlink="folHlink"/>
  <p:sldLayoutIdLst>
    <p:sldLayoutId id="2147484052" r:id="rId1"/>
    <p:sldLayoutId id="2147484053" r:id="rId2"/>
    <p:sldLayoutId id="2147484054" r:id="rId3"/>
    <p:sldLayoutId id="2147484055" r:id="rId4"/>
    <p:sldLayoutId id="2147484056" r:id="rId5"/>
    <p:sldLayoutId id="2147484057" r:id="rId6"/>
    <p:sldLayoutId id="2147484058" r:id="rId7"/>
    <p:sldLayoutId id="2147484059" r:id="rId8"/>
    <p:sldLayoutId id="2147484060" r:id="rId9"/>
    <p:sldLayoutId id="2147484061" r:id="rId10"/>
    <p:sldLayoutId id="2147484062" r:id="rId11"/>
    <p:sldLayoutId id="2147484063" r:id="rId12"/>
    <p:sldLayoutId id="2147484064" r:id="rId13"/>
    <p:sldLayoutId id="2147484065" r:id="rId14"/>
    <p:sldLayoutId id="2147484066" r:id="rId15"/>
    <p:sldLayoutId id="2147484067" r:id="rId16"/>
    <p:sldLayoutId id="2147484068" r:id="rId17"/>
    <p:sldLayoutId id="2147484069" r:id="rId18"/>
    <p:sldLayoutId id="2147484070" r:id="rId19"/>
    <p:sldLayoutId id="2147484071" r:id="rId20"/>
    <p:sldLayoutId id="2147484072" r:id="rId21"/>
    <p:sldLayoutId id="2147484073" r:id="rId22"/>
    <p:sldLayoutId id="2147484074" r:id="rId23"/>
    <p:sldLayoutId id="2147484075" r:id="rId24"/>
    <p:sldLayoutId id="2147484076" r:id="rId25"/>
    <p:sldLayoutId id="2147484077" r:id="rId26"/>
    <p:sldLayoutId id="2147484078" r:id="rId27"/>
    <p:sldLayoutId id="2147484199" r:id="rId28"/>
    <p:sldLayoutId id="2147484202" r:id="rId29"/>
    <p:sldLayoutId id="2147484203" r:id="rId30"/>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7000">
              <a:schemeClr val="tx2"/>
            </a:gs>
            <a:gs pos="90000">
              <a:schemeClr val="tx2"/>
            </a:gs>
            <a:gs pos="98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809A6F4-437A-F5BC-A382-7E14CD1E36B7}"/>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4" name="TextBox 3">
            <a:extLst>
              <a:ext uri="{FF2B5EF4-FFF2-40B4-BE49-F238E27FC236}">
                <a16:creationId xmlns:a16="http://schemas.microsoft.com/office/drawing/2014/main" id="{901DB1F4-AA0B-D214-2C9A-AE809FF1F697}"/>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4099" name="Title Placeholder 1"/>
          <p:cNvSpPr>
            <a:spLocks noGrp="1"/>
          </p:cNvSpPr>
          <p:nvPr>
            <p:ph type="title"/>
          </p:nvPr>
        </p:nvSpPr>
        <p:spPr bwMode="auto">
          <a:xfrm>
            <a:off x="948366" y="128981"/>
            <a:ext cx="10386814" cy="832920"/>
          </a:xfrm>
          <a:prstGeom prst="rect">
            <a:avLst/>
          </a:prstGeom>
          <a:noFill/>
          <a:ln w="9525">
            <a:noFill/>
            <a:miter lim="800000"/>
            <a:headEnd/>
            <a:tailEnd/>
          </a:ln>
        </p:spPr>
        <p:txBody>
          <a:bodyPr vert="horz" wrap="square" lIns="45720" tIns="0" rIns="4572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pic>
        <p:nvPicPr>
          <p:cNvPr id="9" name="Picture 8" descr="A red and white sign&#10;&#10;Description automatically generated with medium confidence">
            <a:extLst>
              <a:ext uri="{FF2B5EF4-FFF2-40B4-BE49-F238E27FC236}">
                <a16:creationId xmlns:a16="http://schemas.microsoft.com/office/drawing/2014/main" id="{9C47990B-ED32-7041-7CE6-379DC0F77AAE}"/>
              </a:ext>
            </a:extLst>
          </p:cNvPr>
          <p:cNvPicPr>
            <a:picLocks noChangeAspect="1"/>
          </p:cNvPicPr>
          <p:nvPr userDrawn="1"/>
        </p:nvPicPr>
        <p:blipFill>
          <a:blip r:embed="rId30"/>
          <a:stretch>
            <a:fillRect/>
          </a:stretch>
        </p:blipFill>
        <p:spPr>
          <a:xfrm>
            <a:off x="11309075" y="319470"/>
            <a:ext cx="681666" cy="451942"/>
          </a:xfrm>
          <a:prstGeom prst="rect">
            <a:avLst/>
          </a:prstGeom>
        </p:spPr>
      </p:pic>
      <p:pic>
        <p:nvPicPr>
          <p:cNvPr id="2" name="Picture 1" descr="A picture containing text, clipart&#10;&#10;Description automatically generated">
            <a:extLst>
              <a:ext uri="{FF2B5EF4-FFF2-40B4-BE49-F238E27FC236}">
                <a16:creationId xmlns:a16="http://schemas.microsoft.com/office/drawing/2014/main" id="{A03C655F-18AF-780C-F994-802A30EEA9EF}"/>
              </a:ext>
            </a:extLst>
          </p:cNvPr>
          <p:cNvPicPr>
            <a:picLocks noChangeAspect="1"/>
          </p:cNvPicPr>
          <p:nvPr userDrawn="1"/>
        </p:nvPicPr>
        <p:blipFill>
          <a:blip r:embed="rId31"/>
          <a:stretch>
            <a:fillRect/>
          </a:stretch>
        </p:blipFill>
        <p:spPr>
          <a:xfrm>
            <a:off x="266700" y="113697"/>
            <a:ext cx="644814" cy="811816"/>
          </a:xfrm>
          <a:prstGeom prst="rect">
            <a:avLst/>
          </a:prstGeom>
        </p:spPr>
      </p:pic>
      <p:sp>
        <p:nvSpPr>
          <p:cNvPr id="8" name="Rectangle 7">
            <a:extLst>
              <a:ext uri="{FF2B5EF4-FFF2-40B4-BE49-F238E27FC236}">
                <a16:creationId xmlns:a16="http://schemas.microsoft.com/office/drawing/2014/main" id="{7AD4339D-DBCA-B475-10A1-FBC7E6A007BD}"/>
              </a:ext>
            </a:extLst>
          </p:cNvPr>
          <p:cNvSpPr/>
          <p:nvPr userDrawn="1"/>
        </p:nvSpPr>
        <p:spPr>
          <a:xfrm>
            <a:off x="0" y="0"/>
            <a:ext cx="12192000" cy="6858000"/>
          </a:xfrm>
          <a:prstGeom prst="rect">
            <a:avLst/>
          </a:prstGeom>
          <a:noFill/>
          <a:ln w="76200">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968281"/>
      </p:ext>
    </p:extLst>
  </p:cSld>
  <p:clrMap bg1="lt1" tx1="dk1" bg2="lt2" tx2="dk2" accent1="accent1" accent2="accent2" accent3="accent3" accent4="accent4" accent5="accent5" accent6="accent6" hlink="hlink" folHlink="folHlink"/>
  <p:sldLayoutIdLst>
    <p:sldLayoutId id="2147484082" r:id="rId1"/>
    <p:sldLayoutId id="2147484083" r:id="rId2"/>
    <p:sldLayoutId id="2147484084" r:id="rId3"/>
    <p:sldLayoutId id="2147484085" r:id="rId4"/>
    <p:sldLayoutId id="2147484086" r:id="rId5"/>
    <p:sldLayoutId id="2147484087" r:id="rId6"/>
    <p:sldLayoutId id="2147484088" r:id="rId7"/>
    <p:sldLayoutId id="2147484089" r:id="rId8"/>
    <p:sldLayoutId id="2147484090" r:id="rId9"/>
    <p:sldLayoutId id="2147484091" r:id="rId10"/>
    <p:sldLayoutId id="2147484092" r:id="rId11"/>
    <p:sldLayoutId id="2147484093" r:id="rId12"/>
    <p:sldLayoutId id="2147484094" r:id="rId13"/>
    <p:sldLayoutId id="2147484095" r:id="rId14"/>
    <p:sldLayoutId id="2147484096" r:id="rId15"/>
    <p:sldLayoutId id="2147484097" r:id="rId16"/>
    <p:sldLayoutId id="2147484098" r:id="rId17"/>
    <p:sldLayoutId id="2147484099" r:id="rId18"/>
    <p:sldLayoutId id="2147484139" r:id="rId19"/>
    <p:sldLayoutId id="2147484101" r:id="rId20"/>
    <p:sldLayoutId id="2147484102" r:id="rId21"/>
    <p:sldLayoutId id="2147484103" r:id="rId22"/>
    <p:sldLayoutId id="2147484104" r:id="rId23"/>
    <p:sldLayoutId id="2147484105" r:id="rId24"/>
    <p:sldLayoutId id="2147484106" r:id="rId25"/>
    <p:sldLayoutId id="2147484107" r:id="rId26"/>
    <p:sldLayoutId id="2147484108" r:id="rId27"/>
    <p:sldLayoutId id="2147484141" r:id="rId28"/>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5000">
              <a:schemeClr val="tx2"/>
            </a:gs>
            <a:gs pos="90000">
              <a:schemeClr val="tx2">
                <a:alpha val="35000"/>
              </a:schemeClr>
            </a:gs>
            <a:gs pos="95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099" name="Title Placeholder 1"/>
          <p:cNvSpPr>
            <a:spLocks noGrp="1"/>
          </p:cNvSpPr>
          <p:nvPr>
            <p:ph type="title"/>
          </p:nvPr>
        </p:nvSpPr>
        <p:spPr bwMode="auto">
          <a:xfrm>
            <a:off x="2160788" y="128981"/>
            <a:ext cx="9764511" cy="832920"/>
          </a:xfrm>
          <a:prstGeom prst="rect">
            <a:avLst/>
          </a:prstGeom>
          <a:noFill/>
          <a:ln w="9525">
            <a:noFill/>
            <a:miter lim="800000"/>
            <a:headEnd/>
            <a:tailEnd/>
          </a:ln>
        </p:spPr>
        <p:txBody>
          <a:bodyPr vert="horz" wrap="square" lIns="45720" tIns="0" rIns="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3" name="Picture 6"/>
          <p:cNvPicPr>
            <a:picLocks noChangeAspect="1"/>
          </p:cNvPicPr>
          <p:nvPr/>
        </p:nvPicPr>
        <p:blipFill>
          <a:blip r:embed="rId29"/>
          <a:srcRect/>
          <a:stretch>
            <a:fillRect/>
          </a:stretch>
        </p:blipFill>
        <p:spPr bwMode="auto">
          <a:xfrm>
            <a:off x="6079067" y="3416309"/>
            <a:ext cx="25400" cy="3175"/>
          </a:xfrm>
          <a:prstGeom prst="rect">
            <a:avLst/>
          </a:prstGeom>
          <a:noFill/>
          <a:ln w="9525">
            <a:noFill/>
            <a:miter lim="800000"/>
            <a:headEnd/>
            <a:tailEnd/>
          </a:ln>
        </p:spPr>
      </p:pic>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sp>
        <p:nvSpPr>
          <p:cNvPr id="3" name="Rectangle 2">
            <a:extLst>
              <a:ext uri="{FF2B5EF4-FFF2-40B4-BE49-F238E27FC236}">
                <a16:creationId xmlns:a16="http://schemas.microsoft.com/office/drawing/2014/main" id="{39720D12-0BDE-1075-1F74-CB008D4B402C}"/>
              </a:ext>
            </a:extLst>
          </p:cNvPr>
          <p:cNvSpPr/>
          <p:nvPr userDrawn="1"/>
        </p:nvSpPr>
        <p:spPr>
          <a:xfrm>
            <a:off x="0" y="0"/>
            <a:ext cx="12192000" cy="6858000"/>
          </a:xfrm>
          <a:prstGeom prst="rect">
            <a:avLst/>
          </a:prstGeom>
          <a:noFill/>
          <a:ln w="76200">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1BE7C9B-9448-C381-7665-0C3594C2DD80}"/>
              </a:ext>
            </a:extLst>
          </p:cNvPr>
          <p:cNvPicPr>
            <a:picLocks noChangeAspect="1"/>
          </p:cNvPicPr>
          <p:nvPr userDrawn="1"/>
        </p:nvPicPr>
        <p:blipFill>
          <a:blip r:embed="rId30"/>
          <a:srcRect/>
          <a:stretch/>
        </p:blipFill>
        <p:spPr>
          <a:xfrm>
            <a:off x="190500" y="86740"/>
            <a:ext cx="1970289" cy="874270"/>
          </a:xfrm>
          <a:prstGeom prst="rect">
            <a:avLst/>
          </a:prstGeom>
        </p:spPr>
      </p:pic>
    </p:spTree>
    <p:extLst>
      <p:ext uri="{BB962C8B-B14F-4D97-AF65-F5344CB8AC3E}">
        <p14:creationId xmlns:p14="http://schemas.microsoft.com/office/powerpoint/2010/main" val="2884319183"/>
      </p:ext>
    </p:extLst>
  </p:cSld>
  <p:clrMap bg1="lt1" tx1="dk1" bg2="lt2" tx2="dk2" accent1="accent1" accent2="accent2" accent3="accent3" accent4="accent4" accent5="accent5" accent6="accent6" hlink="hlink" folHlink="folHlink"/>
  <p:sldLayoutIdLst>
    <p:sldLayoutId id="2147484111" r:id="rId1"/>
    <p:sldLayoutId id="2147484112" r:id="rId2"/>
    <p:sldLayoutId id="2147484113" r:id="rId3"/>
    <p:sldLayoutId id="2147484114" r:id="rId4"/>
    <p:sldLayoutId id="2147484115" r:id="rId5"/>
    <p:sldLayoutId id="2147484116" r:id="rId6"/>
    <p:sldLayoutId id="2147484117" r:id="rId7"/>
    <p:sldLayoutId id="2147484118" r:id="rId8"/>
    <p:sldLayoutId id="2147484119" r:id="rId9"/>
    <p:sldLayoutId id="2147484120" r:id="rId10"/>
    <p:sldLayoutId id="2147484121" r:id="rId11"/>
    <p:sldLayoutId id="2147484122" r:id="rId12"/>
    <p:sldLayoutId id="2147484123" r:id="rId13"/>
    <p:sldLayoutId id="2147484124" r:id="rId14"/>
    <p:sldLayoutId id="2147484125" r:id="rId15"/>
    <p:sldLayoutId id="2147484126" r:id="rId16"/>
    <p:sldLayoutId id="2147484127" r:id="rId17"/>
    <p:sldLayoutId id="2147484128" r:id="rId18"/>
    <p:sldLayoutId id="2147484140" r:id="rId19"/>
    <p:sldLayoutId id="2147484130" r:id="rId20"/>
    <p:sldLayoutId id="2147484131" r:id="rId21"/>
    <p:sldLayoutId id="2147484132" r:id="rId22"/>
    <p:sldLayoutId id="2147484133" r:id="rId23"/>
    <p:sldLayoutId id="2147484134" r:id="rId24"/>
    <p:sldLayoutId id="2147484135" r:id="rId25"/>
    <p:sldLayoutId id="2147484136" r:id="rId26"/>
    <p:sldLayoutId id="2147484137" r:id="rId27"/>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5000">
              <a:schemeClr val="tx2"/>
            </a:gs>
            <a:gs pos="90000">
              <a:schemeClr val="tx2">
                <a:alpha val="35000"/>
              </a:schemeClr>
            </a:gs>
            <a:gs pos="95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099" name="Title Placeholder 1"/>
          <p:cNvSpPr>
            <a:spLocks noGrp="1"/>
          </p:cNvSpPr>
          <p:nvPr>
            <p:ph type="title"/>
          </p:nvPr>
        </p:nvSpPr>
        <p:spPr bwMode="auto">
          <a:xfrm>
            <a:off x="2160788" y="128981"/>
            <a:ext cx="9764511" cy="832920"/>
          </a:xfrm>
          <a:prstGeom prst="rect">
            <a:avLst/>
          </a:prstGeom>
          <a:noFill/>
          <a:ln w="9525">
            <a:noFill/>
            <a:miter lim="800000"/>
            <a:headEnd/>
            <a:tailEnd/>
          </a:ln>
        </p:spPr>
        <p:txBody>
          <a:bodyPr vert="horz" wrap="square" lIns="45720" tIns="0" rIns="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3" name="Picture 6"/>
          <p:cNvPicPr>
            <a:picLocks noChangeAspect="1"/>
          </p:cNvPicPr>
          <p:nvPr/>
        </p:nvPicPr>
        <p:blipFill>
          <a:blip r:embed="rId29"/>
          <a:srcRect/>
          <a:stretch>
            <a:fillRect/>
          </a:stretch>
        </p:blipFill>
        <p:spPr bwMode="auto">
          <a:xfrm>
            <a:off x="6079067" y="3416309"/>
            <a:ext cx="25400" cy="3175"/>
          </a:xfrm>
          <a:prstGeom prst="rect">
            <a:avLst/>
          </a:prstGeom>
          <a:noFill/>
          <a:ln w="9525">
            <a:noFill/>
            <a:miter lim="800000"/>
            <a:headEnd/>
            <a:tailEnd/>
          </a:ln>
        </p:spPr>
      </p:pic>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sp>
        <p:nvSpPr>
          <p:cNvPr id="3" name="Rectangle 2">
            <a:extLst>
              <a:ext uri="{FF2B5EF4-FFF2-40B4-BE49-F238E27FC236}">
                <a16:creationId xmlns:a16="http://schemas.microsoft.com/office/drawing/2014/main" id="{39720D12-0BDE-1075-1F74-CB008D4B402C}"/>
              </a:ext>
            </a:extLst>
          </p:cNvPr>
          <p:cNvSpPr/>
          <p:nvPr userDrawn="1"/>
        </p:nvSpPr>
        <p:spPr>
          <a:xfrm>
            <a:off x="0" y="0"/>
            <a:ext cx="12192000" cy="6858000"/>
          </a:xfrm>
          <a:prstGeom prst="rect">
            <a:avLst/>
          </a:prstGeom>
          <a:noFill/>
          <a:ln w="76200">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1BE7C9B-9448-C381-7665-0C3594C2DD80}"/>
              </a:ext>
            </a:extLst>
          </p:cNvPr>
          <p:cNvPicPr>
            <a:picLocks noChangeAspect="1"/>
          </p:cNvPicPr>
          <p:nvPr userDrawn="1"/>
        </p:nvPicPr>
        <p:blipFill>
          <a:blip r:embed="rId30"/>
          <a:srcRect/>
          <a:stretch/>
        </p:blipFill>
        <p:spPr>
          <a:xfrm>
            <a:off x="190500" y="86740"/>
            <a:ext cx="1970289" cy="874270"/>
          </a:xfrm>
          <a:prstGeom prst="rect">
            <a:avLst/>
          </a:prstGeom>
        </p:spPr>
      </p:pic>
      <p:sp>
        <p:nvSpPr>
          <p:cNvPr id="2" name="TextBox 1">
            <a:extLst>
              <a:ext uri="{FF2B5EF4-FFF2-40B4-BE49-F238E27FC236}">
                <a16:creationId xmlns:a16="http://schemas.microsoft.com/office/drawing/2014/main" id="{0319D296-3ADD-602F-6280-AF09F0C8541E}"/>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8" name="TextBox 7">
            <a:extLst>
              <a:ext uri="{FF2B5EF4-FFF2-40B4-BE49-F238E27FC236}">
                <a16:creationId xmlns:a16="http://schemas.microsoft.com/office/drawing/2014/main" id="{3CB3D4C0-148A-1C15-E80F-A173E101EED7}"/>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1756410140"/>
      </p:ext>
    </p:extLst>
  </p:cSld>
  <p:clrMap bg1="lt1" tx1="dk1" bg2="lt2" tx2="dk2" accent1="accent1" accent2="accent2" accent3="accent3" accent4="accent4" accent5="accent5" accent6="accent6" hlink="hlink" folHlink="folHlink"/>
  <p:sldLayoutIdLst>
    <p:sldLayoutId id="2147484171" r:id="rId1"/>
    <p:sldLayoutId id="2147484172" r:id="rId2"/>
    <p:sldLayoutId id="2147484173" r:id="rId3"/>
    <p:sldLayoutId id="2147484174" r:id="rId4"/>
    <p:sldLayoutId id="2147484175" r:id="rId5"/>
    <p:sldLayoutId id="2147484176" r:id="rId6"/>
    <p:sldLayoutId id="2147484177" r:id="rId7"/>
    <p:sldLayoutId id="2147484178" r:id="rId8"/>
    <p:sldLayoutId id="2147484179" r:id="rId9"/>
    <p:sldLayoutId id="2147484180" r:id="rId10"/>
    <p:sldLayoutId id="2147484181" r:id="rId11"/>
    <p:sldLayoutId id="2147484182" r:id="rId12"/>
    <p:sldLayoutId id="2147484183" r:id="rId13"/>
    <p:sldLayoutId id="2147484184" r:id="rId14"/>
    <p:sldLayoutId id="2147484185" r:id="rId15"/>
    <p:sldLayoutId id="2147484186" r:id="rId16"/>
    <p:sldLayoutId id="2147484187" r:id="rId17"/>
    <p:sldLayoutId id="2147484188" r:id="rId18"/>
    <p:sldLayoutId id="2147484189" r:id="rId19"/>
    <p:sldLayoutId id="2147484190" r:id="rId20"/>
    <p:sldLayoutId id="2147484191" r:id="rId21"/>
    <p:sldLayoutId id="2147484192" r:id="rId22"/>
    <p:sldLayoutId id="2147484193" r:id="rId23"/>
    <p:sldLayoutId id="2147484194" r:id="rId24"/>
    <p:sldLayoutId id="2147484195" r:id="rId25"/>
    <p:sldLayoutId id="2147484196" r:id="rId26"/>
    <p:sldLayoutId id="2147484197" r:id="rId27"/>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7000">
              <a:schemeClr val="tx2"/>
            </a:gs>
            <a:gs pos="90000">
              <a:schemeClr val="tx2"/>
            </a:gs>
            <a:gs pos="98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3"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24" name="Picture 6"/>
          <p:cNvPicPr>
            <a:picLocks noChangeAspect="1"/>
          </p:cNvPicPr>
          <p:nvPr userDrawn="1"/>
        </p:nvPicPr>
        <p:blipFill>
          <a:blip r:embed="rId4"/>
          <a:srcRect/>
          <a:stretch>
            <a:fillRect/>
          </a:stretch>
        </p:blipFill>
        <p:spPr bwMode="auto">
          <a:xfrm>
            <a:off x="6079067" y="3416309"/>
            <a:ext cx="25400" cy="3175"/>
          </a:xfrm>
          <a:prstGeom prst="rect">
            <a:avLst/>
          </a:prstGeom>
          <a:noFill/>
          <a:ln w="9525">
            <a:noFill/>
            <a:miter lim="800000"/>
            <a:headEnd/>
            <a:tailEnd/>
          </a:ln>
        </p:spPr>
      </p:pic>
      <p:sp>
        <p:nvSpPr>
          <p:cNvPr id="11" name="Text Box 14">
            <a:extLst>
              <a:ext uri="{FF2B5EF4-FFF2-40B4-BE49-F238E27FC236}">
                <a16:creationId xmlns:a16="http://schemas.microsoft.com/office/drawing/2014/main" id="{06488F25-D32D-48D0-BB8A-6B1499EB02EC}"/>
              </a:ext>
            </a:extLst>
          </p:cNvPr>
          <p:cNvSpPr txBox="1">
            <a:spLocks noChangeArrowheads="1"/>
          </p:cNvSpPr>
          <p:nvPr userDrawn="1"/>
        </p:nvSpPr>
        <p:spPr bwMode="auto">
          <a:xfrm>
            <a:off x="11218426" y="6627107"/>
            <a:ext cx="771525" cy="153888"/>
          </a:xfrm>
          <a:prstGeom prst="rect">
            <a:avLst/>
          </a:prstGeom>
          <a:noFill/>
          <a:ln w="9525">
            <a:noFill/>
            <a:miter lim="800000"/>
            <a:headEnd/>
            <a:tailEnd/>
          </a:ln>
          <a:effectLst/>
        </p:spPr>
        <p:txBody>
          <a:bodyPr wrap="square" tIns="0" bIns="0">
            <a:spAutoFit/>
          </a:bodyPr>
          <a:lstStyle/>
          <a:p>
            <a:pPr algn="r">
              <a:spcBef>
                <a:spcPct val="50000"/>
              </a:spcBef>
              <a:defRPr/>
            </a:pPr>
            <a:fld id="{99D903CA-8EC9-4EB0-B4F7-7D6D89967A95}" type="slidenum">
              <a:rPr lang="en-US" sz="1000" b="0" baseline="0" smtClean="0"/>
              <a:pPr algn="r">
                <a:spcBef>
                  <a:spcPct val="50000"/>
                </a:spcBef>
                <a:defRPr/>
              </a:pPr>
              <a:t>‹#›</a:t>
            </a:fld>
            <a:endParaRPr lang="en-US" sz="1000" b="0" baseline="0" dirty="0"/>
          </a:p>
        </p:txBody>
      </p:sp>
      <p:sp>
        <p:nvSpPr>
          <p:cNvPr id="17" name="Date Placeholder 4">
            <a:extLst>
              <a:ext uri="{FF2B5EF4-FFF2-40B4-BE49-F238E27FC236}">
                <a16:creationId xmlns:a16="http://schemas.microsoft.com/office/drawing/2014/main" id="{876090B8-EB33-44F6-B805-AE75858FA42D}"/>
              </a:ext>
            </a:extLst>
          </p:cNvPr>
          <p:cNvSpPr>
            <a:spLocks noGrp="1"/>
          </p:cNvSpPr>
          <p:nvPr>
            <p:ph type="dt" sz="half" idx="2"/>
          </p:nvPr>
        </p:nvSpPr>
        <p:spPr>
          <a:xfrm>
            <a:off x="8842515" y="6653150"/>
            <a:ext cx="2761673" cy="137160"/>
          </a:xfrm>
          <a:prstGeom prst="rect">
            <a:avLst/>
          </a:prstGeom>
        </p:spPr>
        <p:txBody>
          <a:bodyPr anchor="ctr"/>
          <a:lstStyle>
            <a:lvl1pPr algn="r">
              <a:defRPr sz="900">
                <a:solidFill>
                  <a:schemeClr val="bg2">
                    <a:lumMod val="75000"/>
                  </a:schemeClr>
                </a:solidFill>
              </a:defRPr>
            </a:lvl1pPr>
          </a:lstStyle>
          <a:p>
            <a:endParaRPr lang="en-US" dirty="0"/>
          </a:p>
        </p:txBody>
      </p:sp>
      <p:sp>
        <p:nvSpPr>
          <p:cNvPr id="18" name="Footer Placeholder 3">
            <a:extLst>
              <a:ext uri="{FF2B5EF4-FFF2-40B4-BE49-F238E27FC236}">
                <a16:creationId xmlns:a16="http://schemas.microsoft.com/office/drawing/2014/main" id="{2F8A329A-59C1-4D23-B5E6-03FA1C182A0A}"/>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bg2">
                    <a:lumMod val="75000"/>
                  </a:schemeClr>
                </a:solidFill>
              </a:defRPr>
            </a:lvl1pPr>
          </a:lstStyle>
          <a:p>
            <a:endParaRPr lang="en-US" dirty="0"/>
          </a:p>
        </p:txBody>
      </p:sp>
      <p:sp>
        <p:nvSpPr>
          <p:cNvPr id="2" name="Title Placeholder 1">
            <a:extLst>
              <a:ext uri="{FF2B5EF4-FFF2-40B4-BE49-F238E27FC236}">
                <a16:creationId xmlns:a16="http://schemas.microsoft.com/office/drawing/2014/main" id="{CA18FFB5-1B4A-8A37-78CC-AC1A7AE08575}"/>
              </a:ext>
            </a:extLst>
          </p:cNvPr>
          <p:cNvSpPr>
            <a:spLocks noGrp="1"/>
          </p:cNvSpPr>
          <p:nvPr>
            <p:ph type="title"/>
          </p:nvPr>
        </p:nvSpPr>
        <p:spPr bwMode="auto">
          <a:xfrm>
            <a:off x="266699" y="128981"/>
            <a:ext cx="11658599" cy="83292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slide</a:t>
            </a:r>
          </a:p>
        </p:txBody>
      </p:sp>
    </p:spTree>
    <p:extLst>
      <p:ext uri="{BB962C8B-B14F-4D97-AF65-F5344CB8AC3E}">
        <p14:creationId xmlns:p14="http://schemas.microsoft.com/office/powerpoint/2010/main" val="199137462"/>
      </p:ext>
    </p:extLst>
  </p:cSld>
  <p:clrMap bg1="lt1" tx1="dk1" bg2="lt2" tx2="dk2" accent1="accent1" accent2="accent2" accent3="accent3" accent4="accent4" accent5="accent5" accent6="accent6" hlink="hlink" folHlink="folHlink"/>
  <p:sldLayoutIdLst>
    <p:sldLayoutId id="2147483724" r:id="rId1"/>
    <p:sldLayoutId id="2147483725" r:id="rId2"/>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169"/>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30188" indent="-230188" algn="l" rtl="0" eaLnBrk="1" fontAlgn="base" hangingPunct="1">
        <a:spcBef>
          <a:spcPts val="169"/>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1775" algn="l" rtl="0" eaLnBrk="1" fontAlgn="base" hangingPunct="1">
        <a:spcBef>
          <a:spcPts val="169"/>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4213" indent="-222250" algn="l" rtl="0" eaLnBrk="1" fontAlgn="base" hangingPunct="1">
        <a:spcBef>
          <a:spcPts val="169"/>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30188" algn="l" rtl="0" eaLnBrk="1" fontAlgn="base" hangingPunct="1">
        <a:spcBef>
          <a:spcPts val="169"/>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0" orient="horz" pos="583" userDrawn="1">
          <p15:clr>
            <a:srgbClr val="F26B43"/>
          </p15:clr>
        </p15:guide>
        <p15:guide id="1" pos="7512" userDrawn="1">
          <p15:clr>
            <a:srgbClr val="5ACBF0"/>
          </p15:clr>
        </p15:guide>
        <p15:guide id="2" pos="12971">
          <p15:clr>
            <a:srgbClr val="5ACBF0"/>
          </p15:clr>
        </p15:guide>
        <p15:guide id="3" pos="168" userDrawn="1">
          <p15:clr>
            <a:srgbClr val="5ACBF0"/>
          </p15:clr>
        </p15:guide>
        <p15:guide id="5" orient="horz" pos="637" userDrawn="1">
          <p15:clr>
            <a:srgbClr val="F26B43"/>
          </p15:clr>
        </p15:guide>
        <p15:guide id="6" orient="horz" pos="4176"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340D8B2-B578-2AA7-6D0F-BD76BBFDDBAB}"/>
              </a:ext>
            </a:extLst>
          </p:cNvPr>
          <p:cNvSpPr>
            <a:spLocks noGrp="1"/>
          </p:cNvSpPr>
          <p:nvPr>
            <p:ph type="title"/>
          </p:nvPr>
        </p:nvSpPr>
        <p:spPr>
          <a:xfrm>
            <a:off x="953037" y="152717"/>
            <a:ext cx="10400763" cy="9292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3555C122-D367-D935-793A-15E27BDAA200}"/>
              </a:ext>
            </a:extLst>
          </p:cNvPr>
          <p:cNvSpPr>
            <a:spLocks noGrp="1"/>
          </p:cNvSpPr>
          <p:nvPr>
            <p:ph type="body" idx="1"/>
          </p:nvPr>
        </p:nvSpPr>
        <p:spPr>
          <a:xfrm>
            <a:off x="953036" y="1139780"/>
            <a:ext cx="10400764" cy="503718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427C08CA-E60B-4076-9B56-0998A5C8832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E743ED-C5B4-42B1-96A0-C4FDE2F70844}" type="datetimeFigureOut">
              <a:rPr lang="en-US" smtClean="0"/>
              <a:t>8/1/2025</a:t>
            </a:fld>
            <a:endParaRPr lang="en-US"/>
          </a:p>
        </p:txBody>
      </p:sp>
      <p:sp>
        <p:nvSpPr>
          <p:cNvPr id="5" name="Footer Placeholder 4">
            <a:extLst>
              <a:ext uri="{FF2B5EF4-FFF2-40B4-BE49-F238E27FC236}">
                <a16:creationId xmlns:a16="http://schemas.microsoft.com/office/drawing/2014/main" id="{B4363DAF-14E5-ABBF-F858-8A8429E425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B053B51-3631-7799-B6F9-54DBB40D34E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DF9510-96D5-46F1-AB39-F71A914AB7A0}" type="slidenum">
              <a:rPr lang="en-US" smtClean="0"/>
              <a:t>‹#›</a:t>
            </a:fld>
            <a:endParaRPr lang="en-US"/>
          </a:p>
        </p:txBody>
      </p:sp>
      <p:pic>
        <p:nvPicPr>
          <p:cNvPr id="7" name="Picture 6">
            <a:extLst>
              <a:ext uri="{FF2B5EF4-FFF2-40B4-BE49-F238E27FC236}">
                <a16:creationId xmlns:a16="http://schemas.microsoft.com/office/drawing/2014/main" id="{0BF52AE1-F39A-30AC-6335-6957ABD39F5B}"/>
              </a:ext>
            </a:extLst>
          </p:cNvPr>
          <p:cNvPicPr>
            <a:picLocks noChangeAspect="1"/>
          </p:cNvPicPr>
          <p:nvPr userDrawn="1"/>
        </p:nvPicPr>
        <p:blipFill>
          <a:blip r:embed="rId21" cstate="screen">
            <a:extLst>
              <a:ext uri="{28A0092B-C50C-407E-A947-70E740481C1C}">
                <a14:useLocalDpi xmlns:a14="http://schemas.microsoft.com/office/drawing/2010/main"/>
              </a:ext>
            </a:extLst>
          </a:blip>
          <a:stretch>
            <a:fillRect/>
          </a:stretch>
        </p:blipFill>
        <p:spPr>
          <a:xfrm>
            <a:off x="146975" y="284474"/>
            <a:ext cx="727585" cy="497851"/>
          </a:xfrm>
          <a:prstGeom prst="rect">
            <a:avLst/>
          </a:prstGeom>
        </p:spPr>
      </p:pic>
      <p:pic>
        <p:nvPicPr>
          <p:cNvPr id="8" name="Picture 7">
            <a:extLst>
              <a:ext uri="{FF2B5EF4-FFF2-40B4-BE49-F238E27FC236}">
                <a16:creationId xmlns:a16="http://schemas.microsoft.com/office/drawing/2014/main" id="{98ED08AB-58A7-49F0-790E-DF79274737E5}"/>
              </a:ext>
            </a:extLst>
          </p:cNvPr>
          <p:cNvPicPr>
            <a:picLocks noChangeAspect="1"/>
          </p:cNvPicPr>
          <p:nvPr userDrawn="1"/>
        </p:nvPicPr>
        <p:blipFill>
          <a:blip r:embed="rId22">
            <a:extLst>
              <a:ext uri="{28A0092B-C50C-407E-A947-70E740481C1C}">
                <a14:useLocalDpi xmlns:a14="http://schemas.microsoft.com/office/drawing/2010/main" val="0"/>
              </a:ext>
            </a:extLst>
          </a:blip>
          <a:stretch>
            <a:fillRect/>
          </a:stretch>
        </p:blipFill>
        <p:spPr>
          <a:xfrm>
            <a:off x="11096962" y="291970"/>
            <a:ext cx="937577" cy="502920"/>
          </a:xfrm>
          <a:prstGeom prst="rect">
            <a:avLst/>
          </a:prstGeom>
        </p:spPr>
      </p:pic>
    </p:spTree>
    <p:extLst>
      <p:ext uri="{BB962C8B-B14F-4D97-AF65-F5344CB8AC3E}">
        <p14:creationId xmlns:p14="http://schemas.microsoft.com/office/powerpoint/2010/main" val="9583553"/>
      </p:ext>
    </p:extLst>
  </p:cSld>
  <p:clrMap bg1="lt1" tx1="dk1" bg2="lt2" tx2="dk2" accent1="accent1" accent2="accent2" accent3="accent3" accent4="accent4" accent5="accent5" accent6="accent6" hlink="hlink" folHlink="folHlink"/>
  <p:sldLayoutIdLst>
    <p:sldLayoutId id="2147484205" r:id="rId1"/>
    <p:sldLayoutId id="2147484206" r:id="rId2"/>
    <p:sldLayoutId id="2147484207" r:id="rId3"/>
    <p:sldLayoutId id="2147484208" r:id="rId4"/>
    <p:sldLayoutId id="2147484209" r:id="rId5"/>
    <p:sldLayoutId id="2147484210" r:id="rId6"/>
    <p:sldLayoutId id="2147484211" r:id="rId7"/>
    <p:sldLayoutId id="2147484212" r:id="rId8"/>
    <p:sldLayoutId id="2147484213" r:id="rId9"/>
    <p:sldLayoutId id="2147484214" r:id="rId10"/>
    <p:sldLayoutId id="2147484215" r:id="rId11"/>
    <p:sldLayoutId id="2147484216" r:id="rId12"/>
    <p:sldLayoutId id="2147484217" r:id="rId13"/>
    <p:sldLayoutId id="2147484218" r:id="rId14"/>
    <p:sldLayoutId id="2147484219" r:id="rId15"/>
    <p:sldLayoutId id="2147484220" r:id="rId16"/>
    <p:sldLayoutId id="2147484221" r:id="rId17"/>
    <p:sldLayoutId id="2147484222" r:id="rId18"/>
    <p:sldLayoutId id="2147484223" r:id="rId19"/>
  </p:sldLayoutIdLst>
  <p:txStyles>
    <p:titleStyle>
      <a:lvl1pPr algn="l"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50.xml"/><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3.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9.png"/><Relationship Id="rId7"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8.xml"/><Relationship Id="rId6" Type="http://schemas.openxmlformats.org/officeDocument/2006/relationships/image" Target="../media/image16.png"/><Relationship Id="rId5" Type="http://schemas.openxmlformats.org/officeDocument/2006/relationships/image" Target="../media/image150.png"/><Relationship Id="rId4" Type="http://schemas.openxmlformats.org/officeDocument/2006/relationships/image" Target="../media/image140.png"/><Relationship Id="rId9" Type="http://schemas.openxmlformats.org/officeDocument/2006/relationships/image" Target="../media/image3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8.xml"/><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57.xml"/></Relationships>
</file>

<file path=ppt/slides/_rels/slide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143.xml"/></Relationships>
</file>

<file path=ppt/slides/_rels/slide6.xml.rels><?xml version="1.0" encoding="UTF-8" standalone="yes"?>
<Relationships xmlns="http://schemas.openxmlformats.org/package/2006/relationships"><Relationship Id="rId3" Type="http://schemas.openxmlformats.org/officeDocument/2006/relationships/image" Target="../media/image19.emf"/><Relationship Id="rId7" Type="http://schemas.openxmlformats.org/officeDocument/2006/relationships/image" Target="../media/image23.emf"/><Relationship Id="rId2" Type="http://schemas.openxmlformats.org/officeDocument/2006/relationships/image" Target="../media/image18.emf"/><Relationship Id="rId1" Type="http://schemas.openxmlformats.org/officeDocument/2006/relationships/slideLayout" Target="../slideLayouts/slideLayout143.xml"/><Relationship Id="rId6" Type="http://schemas.openxmlformats.org/officeDocument/2006/relationships/image" Target="../media/image22.emf"/><Relationship Id="rId5" Type="http://schemas.openxmlformats.org/officeDocument/2006/relationships/image" Target="../media/image21.emf"/><Relationship Id="rId4" Type="http://schemas.openxmlformats.org/officeDocument/2006/relationships/image" Target="../media/image20.emf"/></Relationships>
</file>

<file path=ppt/slides/_rels/slide7.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slideLayout" Target="../slideLayouts/slideLayout143.xml"/><Relationship Id="rId4" Type="http://schemas.openxmlformats.org/officeDocument/2006/relationships/image" Target="../media/image26.emf"/></Relationships>
</file>

<file path=ppt/slides/_rels/slide8.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14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ECEF4-BD8A-D319-3976-E09319CC4563}"/>
              </a:ext>
            </a:extLst>
          </p:cNvPr>
          <p:cNvSpPr>
            <a:spLocks noGrp="1"/>
          </p:cNvSpPr>
          <p:nvPr>
            <p:ph type="title"/>
          </p:nvPr>
        </p:nvSpPr>
        <p:spPr/>
        <p:txBody>
          <a:bodyPr/>
          <a:lstStyle/>
          <a:p>
            <a:r>
              <a:rPr lang="en-US" sz="1800" dirty="0">
                <a:effectLst/>
                <a:latin typeface="Calibri" panose="020F0502020204030204" pitchFamily="34" charset="0"/>
                <a:ea typeface="Calibri" panose="020F0502020204030204" pitchFamily="34" charset="0"/>
              </a:rPr>
              <a:t>Developments in Ensembles Capabilities for </a:t>
            </a:r>
            <a:r>
              <a:rPr lang="en-US" sz="1800" dirty="0">
                <a:latin typeface="Calibri" panose="020F0502020204030204" pitchFamily="34" charset="0"/>
                <a:ea typeface="Calibri" panose="020F0502020204030204" pitchFamily="34" charset="0"/>
              </a:rPr>
              <a:t>EVALUATION OF FIRO ALTERNATIVES</a:t>
            </a:r>
            <a:endParaRPr lang="en-US" dirty="0"/>
          </a:p>
        </p:txBody>
      </p:sp>
      <p:pic>
        <p:nvPicPr>
          <p:cNvPr id="11" name="Picture Placeholder 10">
            <a:extLst>
              <a:ext uri="{FF2B5EF4-FFF2-40B4-BE49-F238E27FC236}">
                <a16:creationId xmlns:a16="http://schemas.microsoft.com/office/drawing/2014/main" id="{273DF617-F8AC-08F6-2F3F-7BFB8BDB71B3}"/>
              </a:ext>
            </a:extLst>
          </p:cNvPr>
          <p:cNvPicPr>
            <a:picLocks noGrp="1" noChangeAspect="1"/>
          </p:cNvPicPr>
          <p:nvPr>
            <p:ph type="pic" sz="quarter" idx="13"/>
          </p:nvPr>
        </p:nvPicPr>
        <p:blipFill rotWithShape="1">
          <a:blip r:embed="rId3"/>
          <a:srcRect t="32874" b="15501"/>
          <a:stretch/>
        </p:blipFill>
        <p:spPr>
          <a:xfrm>
            <a:off x="6220046" y="382385"/>
            <a:ext cx="5705253" cy="2964618"/>
          </a:xfrm>
          <a:prstGeom prst="rect">
            <a:avLst/>
          </a:prstGeom>
        </p:spPr>
      </p:pic>
      <p:pic>
        <p:nvPicPr>
          <p:cNvPr id="8" name="Picture Placeholder 7">
            <a:extLst>
              <a:ext uri="{FF2B5EF4-FFF2-40B4-BE49-F238E27FC236}">
                <a16:creationId xmlns:a16="http://schemas.microsoft.com/office/drawing/2014/main" id="{776B102E-DD40-AA9A-C855-17815178DA7A}"/>
              </a:ext>
            </a:extLst>
          </p:cNvPr>
          <p:cNvPicPr>
            <a:picLocks noGrp="1" noChangeAspect="1"/>
          </p:cNvPicPr>
          <p:nvPr>
            <p:ph type="pic" sz="quarter" idx="14"/>
          </p:nvPr>
        </p:nvPicPr>
        <p:blipFill>
          <a:blip r:embed="rId4"/>
          <a:srcRect l="32" r="32"/>
          <a:stretch>
            <a:fillRect/>
          </a:stretch>
        </p:blipFill>
        <p:spPr>
          <a:prstGeom prst="rect">
            <a:avLst/>
          </a:prstGeom>
        </p:spPr>
      </p:pic>
      <p:sp>
        <p:nvSpPr>
          <p:cNvPr id="5" name="Text Placeholder 4">
            <a:extLst>
              <a:ext uri="{FF2B5EF4-FFF2-40B4-BE49-F238E27FC236}">
                <a16:creationId xmlns:a16="http://schemas.microsoft.com/office/drawing/2014/main" id="{D0BB6FBA-0196-EF19-331F-25EC063B5004}"/>
              </a:ext>
            </a:extLst>
          </p:cNvPr>
          <p:cNvSpPr>
            <a:spLocks noGrp="1"/>
          </p:cNvSpPr>
          <p:nvPr>
            <p:ph type="body" sz="quarter" idx="15"/>
          </p:nvPr>
        </p:nvSpPr>
        <p:spPr/>
        <p:txBody>
          <a:bodyPr/>
          <a:lstStyle/>
          <a:p>
            <a:r>
              <a:rPr lang="en-US" dirty="0"/>
              <a:t>Evan Heisman, PE</a:t>
            </a:r>
          </a:p>
          <a:p>
            <a:r>
              <a:rPr lang="en-US" i="1" dirty="0"/>
              <a:t>USACE Institute for Water Resources</a:t>
            </a:r>
          </a:p>
          <a:p>
            <a:r>
              <a:rPr lang="en-US" i="1" dirty="0"/>
              <a:t>Hydrologic Engineering Center</a:t>
            </a:r>
          </a:p>
          <a:p>
            <a:r>
              <a:rPr lang="en-US" i="1" dirty="0"/>
              <a:t>HEC-WAT Team Lead</a:t>
            </a:r>
          </a:p>
        </p:txBody>
      </p:sp>
    </p:spTree>
    <p:extLst>
      <p:ext uri="{BB962C8B-B14F-4D97-AF65-F5344CB8AC3E}">
        <p14:creationId xmlns:p14="http://schemas.microsoft.com/office/powerpoint/2010/main" val="30085742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D575D1C-E326-EC8F-242B-025C33E962A2}"/>
              </a:ext>
            </a:extLst>
          </p:cNvPr>
          <p:cNvSpPr>
            <a:spLocks noGrp="1"/>
          </p:cNvSpPr>
          <p:nvPr>
            <p:ph sz="quarter" idx="10"/>
          </p:nvPr>
        </p:nvSpPr>
        <p:spPr>
          <a:xfrm>
            <a:off x="266701" y="1028700"/>
            <a:ext cx="3728524" cy="5600700"/>
          </a:xfrm>
        </p:spPr>
        <p:txBody>
          <a:bodyPr/>
          <a:lstStyle/>
          <a:p>
            <a:r>
              <a:rPr lang="en-US" dirty="0"/>
              <a:t>Case Study used to develop:</a:t>
            </a:r>
          </a:p>
          <a:p>
            <a:endParaRPr lang="en-US" dirty="0"/>
          </a:p>
          <a:p>
            <a:pPr marL="342900" indent="-342900">
              <a:buFontTx/>
              <a:buChar char="-"/>
            </a:pPr>
            <a:r>
              <a:rPr lang="en-US" dirty="0"/>
              <a:t>Prototype of </a:t>
            </a:r>
            <a:r>
              <a:rPr lang="en-US" b="1" dirty="0"/>
              <a:t>Synthetic Forecasts</a:t>
            </a:r>
          </a:p>
          <a:p>
            <a:pPr marL="342900" indent="-342900">
              <a:buFontTx/>
              <a:buChar char="-"/>
            </a:pPr>
            <a:endParaRPr lang="en-US" b="1" dirty="0"/>
          </a:p>
          <a:p>
            <a:pPr marL="342900" indent="-342900">
              <a:buFontTx/>
              <a:buChar char="-"/>
            </a:pPr>
            <a:r>
              <a:rPr lang="en-US" dirty="0"/>
              <a:t>Development of </a:t>
            </a:r>
            <a:r>
              <a:rPr lang="en-US" b="1" dirty="0"/>
              <a:t>Forecast Processor Plugin</a:t>
            </a:r>
          </a:p>
          <a:p>
            <a:pPr marL="342900" indent="-342900">
              <a:buFontTx/>
              <a:buChar char="-"/>
            </a:pPr>
            <a:endParaRPr lang="en-US" b="1" dirty="0"/>
          </a:p>
          <a:p>
            <a:pPr marL="342900" indent="-342900">
              <a:buFontTx/>
              <a:buChar char="-"/>
            </a:pPr>
            <a:r>
              <a:rPr lang="en-US" dirty="0"/>
              <a:t>Evaluated with </a:t>
            </a:r>
            <a:r>
              <a:rPr lang="en-US" b="1" dirty="0"/>
              <a:t>Simplified Forecast Operations (SFO) </a:t>
            </a:r>
            <a:r>
              <a:rPr lang="en-US" dirty="0"/>
              <a:t>techniques</a:t>
            </a:r>
          </a:p>
          <a:p>
            <a:pPr marL="342900" indent="-342900">
              <a:buFontTx/>
              <a:buChar char="-"/>
            </a:pPr>
            <a:endParaRPr lang="en-US" dirty="0"/>
          </a:p>
          <a:p>
            <a:r>
              <a:rPr lang="en-US" i="1" dirty="0"/>
              <a:t>We did not complete a full HEC-WAT Monte Carlo simulation with the Case Study; did not get final FVA operations</a:t>
            </a:r>
          </a:p>
        </p:txBody>
      </p:sp>
      <p:sp>
        <p:nvSpPr>
          <p:cNvPr id="3" name="Footer Placeholder 2">
            <a:extLst>
              <a:ext uri="{FF2B5EF4-FFF2-40B4-BE49-F238E27FC236}">
                <a16:creationId xmlns:a16="http://schemas.microsoft.com/office/drawing/2014/main" id="{2E1F7E7C-91BB-9281-8CE0-55FA67374065}"/>
              </a:ext>
            </a:extLst>
          </p:cNvPr>
          <p:cNvSpPr>
            <a:spLocks noGrp="1"/>
          </p:cNvSpPr>
          <p:nvPr>
            <p:ph type="ftr" sz="quarter" idx="12"/>
          </p:nvPr>
        </p:nvSpPr>
        <p:spPr/>
        <p:txBody>
          <a:bodyPr/>
          <a:lstStyle/>
          <a:p>
            <a:endParaRPr lang="en-US" dirty="0"/>
          </a:p>
        </p:txBody>
      </p:sp>
      <p:sp>
        <p:nvSpPr>
          <p:cNvPr id="4" name="Title 3">
            <a:extLst>
              <a:ext uri="{FF2B5EF4-FFF2-40B4-BE49-F238E27FC236}">
                <a16:creationId xmlns:a16="http://schemas.microsoft.com/office/drawing/2014/main" id="{F793B9D8-31CD-2023-E39E-3247A8813AF1}"/>
              </a:ext>
            </a:extLst>
          </p:cNvPr>
          <p:cNvSpPr>
            <a:spLocks noGrp="1"/>
          </p:cNvSpPr>
          <p:nvPr>
            <p:ph type="title"/>
          </p:nvPr>
        </p:nvSpPr>
        <p:spPr/>
        <p:txBody>
          <a:bodyPr/>
          <a:lstStyle/>
          <a:p>
            <a:r>
              <a:rPr lang="en-US" dirty="0"/>
              <a:t>Prado Case Study</a:t>
            </a:r>
          </a:p>
        </p:txBody>
      </p:sp>
      <p:pic>
        <p:nvPicPr>
          <p:cNvPr id="5" name="Picture 4">
            <a:extLst>
              <a:ext uri="{FF2B5EF4-FFF2-40B4-BE49-F238E27FC236}">
                <a16:creationId xmlns:a16="http://schemas.microsoft.com/office/drawing/2014/main" id="{2DE650B9-0CCE-7162-D084-80503FCBB50A}"/>
              </a:ext>
            </a:extLst>
          </p:cNvPr>
          <p:cNvPicPr>
            <a:picLocks noChangeAspect="1"/>
          </p:cNvPicPr>
          <p:nvPr/>
        </p:nvPicPr>
        <p:blipFill>
          <a:blip r:embed="rId3"/>
          <a:stretch>
            <a:fillRect/>
          </a:stretch>
        </p:blipFill>
        <p:spPr>
          <a:xfrm>
            <a:off x="4474305" y="836156"/>
            <a:ext cx="7450995" cy="5600700"/>
          </a:xfrm>
          <a:prstGeom prst="rect">
            <a:avLst/>
          </a:prstGeom>
        </p:spPr>
      </p:pic>
    </p:spTree>
    <p:extLst>
      <p:ext uri="{BB962C8B-B14F-4D97-AF65-F5344CB8AC3E}">
        <p14:creationId xmlns:p14="http://schemas.microsoft.com/office/powerpoint/2010/main" val="17481117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5DB1ED9-A5E5-AF8A-8C3F-F0E718224FFB}"/>
              </a:ext>
            </a:extLst>
          </p:cNvPr>
          <p:cNvSpPr>
            <a:spLocks noGrp="1"/>
          </p:cNvSpPr>
          <p:nvPr>
            <p:ph sz="quarter" idx="10"/>
          </p:nvPr>
        </p:nvSpPr>
        <p:spPr>
          <a:xfrm>
            <a:off x="646546" y="1250462"/>
            <a:ext cx="5380180" cy="5378938"/>
          </a:xfrm>
        </p:spPr>
        <p:txBody>
          <a:bodyPr>
            <a:normAutofit lnSpcReduction="10000"/>
          </a:bodyPr>
          <a:lstStyle/>
          <a:p>
            <a:pPr>
              <a:buNone/>
            </a:pPr>
            <a:r>
              <a:rPr lang="en-US" sz="2400" dirty="0">
                <a:latin typeface="Arial"/>
                <a:ea typeface="ＭＳ Ｐゴシック"/>
                <a:cs typeface="Arial"/>
              </a:rPr>
              <a:t>General process for using HEC-WAT with forecast ensembles</a:t>
            </a:r>
          </a:p>
          <a:p>
            <a:pPr marL="457200" indent="-457200">
              <a:spcBef>
                <a:spcPts val="1800"/>
              </a:spcBef>
              <a:buAutoNum type="arabicPeriod"/>
            </a:pPr>
            <a:r>
              <a:rPr lang="en-US" sz="1800" u="sng" dirty="0">
                <a:latin typeface="Arial"/>
                <a:ea typeface="ＭＳ Ｐゴシック"/>
                <a:cs typeface="Arial"/>
              </a:rPr>
              <a:t>Hydrologic Sampler</a:t>
            </a:r>
            <a:r>
              <a:rPr lang="en-US" sz="1800" dirty="0">
                <a:latin typeface="Arial"/>
                <a:ea typeface="ＭＳ Ｐゴシック"/>
                <a:cs typeface="Arial"/>
              </a:rPr>
              <a:t>: random, synthetic hydrologic </a:t>
            </a:r>
            <a:r>
              <a:rPr lang="en-US" sz="1800" b="1" dirty="0">
                <a:latin typeface="Arial"/>
                <a:ea typeface="ＭＳ Ｐゴシック"/>
                <a:cs typeface="Arial"/>
              </a:rPr>
              <a:t>event</a:t>
            </a:r>
          </a:p>
          <a:p>
            <a:pPr marL="457200" indent="-457200">
              <a:spcBef>
                <a:spcPts val="1800"/>
              </a:spcBef>
              <a:buAutoNum type="arabicPeriod"/>
            </a:pPr>
            <a:r>
              <a:rPr lang="en-US" sz="1800" u="sng" dirty="0">
                <a:latin typeface="Arial"/>
                <a:ea typeface="ＭＳ Ｐゴシック"/>
                <a:cs typeface="Arial"/>
              </a:rPr>
              <a:t>Ensemble Forecast Generator</a:t>
            </a:r>
            <a:r>
              <a:rPr lang="en-US" sz="1800" dirty="0">
                <a:latin typeface="Arial"/>
                <a:ea typeface="ＭＳ Ｐゴシック"/>
                <a:cs typeface="Arial"/>
              </a:rPr>
              <a:t>: synthetic stochastic </a:t>
            </a:r>
            <a:r>
              <a:rPr lang="en-US" sz="1800" b="1" dirty="0">
                <a:latin typeface="Arial"/>
                <a:ea typeface="ＭＳ Ｐゴシック"/>
                <a:cs typeface="Arial"/>
              </a:rPr>
              <a:t>ensemble forecasts</a:t>
            </a:r>
            <a:r>
              <a:rPr lang="en-US" sz="1800" dirty="0">
                <a:latin typeface="Arial"/>
                <a:ea typeface="ＭＳ Ｐゴシック"/>
                <a:cs typeface="Arial"/>
              </a:rPr>
              <a:t> for event    </a:t>
            </a:r>
            <a:r>
              <a:rPr lang="en-US" sz="1800" i="1" dirty="0">
                <a:latin typeface="Arial"/>
                <a:ea typeface="ＭＳ Ｐゴシック"/>
                <a:cs typeface="Arial"/>
              </a:rPr>
              <a:t>(skill derived from hindcast ensembles)</a:t>
            </a:r>
          </a:p>
          <a:p>
            <a:pPr marL="457200" indent="-457200">
              <a:spcBef>
                <a:spcPts val="1800"/>
              </a:spcBef>
              <a:buAutoNum type="arabicPeriod"/>
            </a:pPr>
            <a:r>
              <a:rPr lang="en-US" sz="1800" u="sng" dirty="0">
                <a:latin typeface="Arial"/>
                <a:ea typeface="ＭＳ Ｐゴシック"/>
                <a:cs typeface="Arial"/>
              </a:rPr>
              <a:t>Ensemble (Forecast) Processor</a:t>
            </a:r>
            <a:r>
              <a:rPr lang="en-US" sz="1800" dirty="0">
                <a:latin typeface="Arial"/>
                <a:ea typeface="ＭＳ Ｐゴシック"/>
                <a:cs typeface="Arial"/>
              </a:rPr>
              <a:t>: computes probability </a:t>
            </a:r>
            <a:r>
              <a:rPr lang="en-US" sz="1800" b="1" dirty="0">
                <a:latin typeface="Arial"/>
                <a:ea typeface="ＭＳ Ｐゴシック"/>
                <a:cs typeface="Arial"/>
              </a:rPr>
              <a:t>metrics</a:t>
            </a:r>
            <a:r>
              <a:rPr lang="en-US" sz="1800" dirty="0">
                <a:latin typeface="Arial"/>
                <a:ea typeface="ＭＳ Ｐゴシック"/>
                <a:cs typeface="Arial"/>
              </a:rPr>
              <a:t> from ensembles</a:t>
            </a:r>
          </a:p>
          <a:p>
            <a:pPr marL="457200" indent="-457200">
              <a:spcBef>
                <a:spcPts val="1800"/>
              </a:spcBef>
              <a:buAutoNum type="arabicPeriod"/>
            </a:pPr>
            <a:r>
              <a:rPr lang="en-US" sz="1800" u="sng" dirty="0">
                <a:latin typeface="Arial"/>
                <a:ea typeface="ＭＳ Ｐゴシック"/>
                <a:cs typeface="Arial"/>
              </a:rPr>
              <a:t>HEC-ResSim</a:t>
            </a:r>
            <a:r>
              <a:rPr lang="en-US" sz="1800" dirty="0">
                <a:latin typeface="Arial"/>
                <a:ea typeface="ＭＳ Ｐゴシック"/>
                <a:cs typeface="Arial"/>
              </a:rPr>
              <a:t> operates based on </a:t>
            </a:r>
            <a:r>
              <a:rPr lang="en-US" sz="1800" b="1" dirty="0">
                <a:latin typeface="Arial"/>
                <a:ea typeface="ＭＳ Ｐゴシック"/>
                <a:cs typeface="Arial"/>
              </a:rPr>
              <a:t>metrics</a:t>
            </a:r>
            <a:r>
              <a:rPr lang="en-US" sz="1800" dirty="0">
                <a:latin typeface="Arial"/>
                <a:ea typeface="ＭＳ Ｐゴシック"/>
                <a:cs typeface="Arial"/>
              </a:rPr>
              <a:t> and Hydrologic Sampler </a:t>
            </a:r>
            <a:r>
              <a:rPr lang="en-US" sz="1800" b="1" dirty="0">
                <a:latin typeface="Arial"/>
                <a:ea typeface="ＭＳ Ｐゴシック"/>
                <a:cs typeface="Arial"/>
              </a:rPr>
              <a:t>event</a:t>
            </a:r>
          </a:p>
          <a:p>
            <a:pPr>
              <a:spcBef>
                <a:spcPts val="2400"/>
              </a:spcBef>
              <a:buNone/>
            </a:pPr>
            <a:r>
              <a:rPr lang="en-US" sz="1800" b="1" dirty="0">
                <a:latin typeface="Arial"/>
                <a:ea typeface="ＭＳ Ｐゴシック"/>
                <a:cs typeface="Arial"/>
              </a:rPr>
              <a:t>Another Potential</a:t>
            </a:r>
            <a:r>
              <a:rPr lang="en-US" sz="1800" dirty="0">
                <a:latin typeface="Arial"/>
                <a:ea typeface="ＭＳ Ｐゴシック"/>
                <a:cs typeface="Arial"/>
              </a:rPr>
              <a:t>:  </a:t>
            </a:r>
            <a:r>
              <a:rPr lang="en-US" sz="1800" i="1" dirty="0">
                <a:latin typeface="Arial"/>
                <a:ea typeface="ＭＳ Ｐゴシック"/>
                <a:cs typeface="Arial"/>
              </a:rPr>
              <a:t>HS generates </a:t>
            </a:r>
            <a:r>
              <a:rPr lang="en-US" sz="1800" b="1" i="1" dirty="0" err="1">
                <a:solidFill>
                  <a:schemeClr val="accent1"/>
                </a:solidFill>
                <a:latin typeface="Arial"/>
                <a:ea typeface="ＭＳ Ｐゴシック"/>
                <a:cs typeface="Arial"/>
              </a:rPr>
              <a:t>precip</a:t>
            </a:r>
            <a:r>
              <a:rPr lang="en-US" sz="1800" i="1" dirty="0">
                <a:latin typeface="Arial"/>
                <a:ea typeface="ＭＳ Ｐゴシック"/>
                <a:cs typeface="Arial"/>
              </a:rPr>
              <a:t>, HEC-HMS generates hydrographs; </a:t>
            </a:r>
            <a:r>
              <a:rPr lang="en-US" sz="1800" i="1" dirty="0" err="1">
                <a:latin typeface="Arial"/>
                <a:ea typeface="ＭＳ Ｐゴシック"/>
                <a:cs typeface="Arial"/>
              </a:rPr>
              <a:t>SynFcsts</a:t>
            </a:r>
            <a:r>
              <a:rPr lang="en-US" sz="1800" i="1" dirty="0">
                <a:latin typeface="Arial"/>
                <a:ea typeface="ＭＳ Ｐゴシック"/>
                <a:cs typeface="Arial"/>
              </a:rPr>
              <a:t> around them, HEC-ResSim for operations, w/ output passed to other models (HEC-RAS/HEC-FIA) for consequences or and other performance metrics</a:t>
            </a:r>
          </a:p>
        </p:txBody>
      </p:sp>
      <p:sp>
        <p:nvSpPr>
          <p:cNvPr id="3" name="Title 2">
            <a:extLst>
              <a:ext uri="{FF2B5EF4-FFF2-40B4-BE49-F238E27FC236}">
                <a16:creationId xmlns:a16="http://schemas.microsoft.com/office/drawing/2014/main" id="{8C5B4605-58F4-0FD3-932E-889CECBDDF44}"/>
              </a:ext>
            </a:extLst>
          </p:cNvPr>
          <p:cNvSpPr>
            <a:spLocks noGrp="1"/>
          </p:cNvSpPr>
          <p:nvPr>
            <p:ph type="title"/>
          </p:nvPr>
        </p:nvSpPr>
        <p:spPr/>
        <p:txBody>
          <a:bodyPr/>
          <a:lstStyle/>
          <a:p>
            <a:r>
              <a:rPr lang="en-US" dirty="0">
                <a:latin typeface="Arial"/>
                <a:ea typeface="ＭＳ Ｐゴシック"/>
                <a:cs typeface="Arial"/>
              </a:rPr>
              <a:t>Generalized FIRO Model Sequence</a:t>
            </a:r>
            <a:endParaRPr lang="en-US" dirty="0"/>
          </a:p>
        </p:txBody>
      </p:sp>
      <p:sp>
        <p:nvSpPr>
          <p:cNvPr id="5" name="Rectangle 4">
            <a:extLst>
              <a:ext uri="{FF2B5EF4-FFF2-40B4-BE49-F238E27FC236}">
                <a16:creationId xmlns:a16="http://schemas.microsoft.com/office/drawing/2014/main" id="{F643020F-B561-B440-4FAC-CF6A035AE978}"/>
              </a:ext>
            </a:extLst>
          </p:cNvPr>
          <p:cNvSpPr/>
          <p:nvPr/>
        </p:nvSpPr>
        <p:spPr>
          <a:xfrm>
            <a:off x="6391564" y="1773383"/>
            <a:ext cx="1099127" cy="748144"/>
          </a:xfrm>
          <a:prstGeom prst="rect">
            <a:avLst/>
          </a:prstGeom>
          <a:solidFill>
            <a:schemeClr val="accent4">
              <a:lumMod val="20000"/>
              <a:lumOff val="80000"/>
            </a:schemeClr>
          </a:solidFill>
          <a:ln w="254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Hydrologic Sampler</a:t>
            </a:r>
          </a:p>
        </p:txBody>
      </p:sp>
      <p:grpSp>
        <p:nvGrpSpPr>
          <p:cNvPr id="44" name="Group 43">
            <a:extLst>
              <a:ext uri="{FF2B5EF4-FFF2-40B4-BE49-F238E27FC236}">
                <a16:creationId xmlns:a16="http://schemas.microsoft.com/office/drawing/2014/main" id="{6B72B062-F238-6FD4-6B8C-B857F086B1FC}"/>
              </a:ext>
            </a:extLst>
          </p:cNvPr>
          <p:cNvGrpSpPr/>
          <p:nvPr/>
        </p:nvGrpSpPr>
        <p:grpSpPr>
          <a:xfrm>
            <a:off x="9730509" y="2115127"/>
            <a:ext cx="2060862" cy="1551710"/>
            <a:chOff x="9998363" y="2475345"/>
            <a:chExt cx="2060862" cy="1551710"/>
          </a:xfrm>
        </p:grpSpPr>
        <p:sp>
          <p:nvSpPr>
            <p:cNvPr id="9" name="Cylinder 8">
              <a:extLst>
                <a:ext uri="{FF2B5EF4-FFF2-40B4-BE49-F238E27FC236}">
                  <a16:creationId xmlns:a16="http://schemas.microsoft.com/office/drawing/2014/main" id="{6C798A96-0E6B-CEB4-992B-A3AF1099D213}"/>
                </a:ext>
              </a:extLst>
            </p:cNvPr>
            <p:cNvSpPr/>
            <p:nvPr/>
          </p:nvSpPr>
          <p:spPr>
            <a:xfrm>
              <a:off x="10825017" y="2475345"/>
              <a:ext cx="1234208" cy="1551710"/>
            </a:xfrm>
            <a:prstGeom prst="can">
              <a:avLst/>
            </a:prstGeom>
            <a:solidFill>
              <a:schemeClr val="accent6">
                <a:lumMod val="20000"/>
                <a:lumOff val="80000"/>
              </a:schemeClr>
            </a:solidFill>
            <a:ln w="25400"/>
          </p:spPr>
          <p:style>
            <a:lnRef idx="2">
              <a:schemeClr val="accent1">
                <a:shade val="15000"/>
              </a:schemeClr>
            </a:lnRef>
            <a:fillRef idx="1">
              <a:schemeClr val="accent1"/>
            </a:fillRef>
            <a:effectRef idx="0">
              <a:schemeClr val="accent1"/>
            </a:effectRef>
            <a:fontRef idx="minor">
              <a:schemeClr val="lt1"/>
            </a:fontRef>
          </p:style>
          <p:txBody>
            <a:bodyPr l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HEFS Data (hindcast) and parameters of stochastic  ensemble model</a:t>
              </a:r>
            </a:p>
          </p:txBody>
        </p:sp>
        <p:cxnSp>
          <p:nvCxnSpPr>
            <p:cNvPr id="28" name="Straight Arrow Connector 27">
              <a:extLst>
                <a:ext uri="{FF2B5EF4-FFF2-40B4-BE49-F238E27FC236}">
                  <a16:creationId xmlns:a16="http://schemas.microsoft.com/office/drawing/2014/main" id="{8092C857-E78E-C06B-F6F1-B0F7500FD92F}"/>
                </a:ext>
              </a:extLst>
            </p:cNvPr>
            <p:cNvCxnSpPr>
              <a:cxnSpLocks/>
            </p:cNvCxnSpPr>
            <p:nvPr/>
          </p:nvCxnSpPr>
          <p:spPr>
            <a:xfrm flipH="1">
              <a:off x="9998363" y="3427226"/>
              <a:ext cx="826654" cy="534"/>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7" name="Rectangle 6">
            <a:extLst>
              <a:ext uri="{FF2B5EF4-FFF2-40B4-BE49-F238E27FC236}">
                <a16:creationId xmlns:a16="http://schemas.microsoft.com/office/drawing/2014/main" id="{CA06DD04-31B5-29AF-4D42-3EEA0A74BCA5}"/>
              </a:ext>
            </a:extLst>
          </p:cNvPr>
          <p:cNvSpPr/>
          <p:nvPr/>
        </p:nvSpPr>
        <p:spPr>
          <a:xfrm>
            <a:off x="8631382" y="2695244"/>
            <a:ext cx="1099127" cy="748144"/>
          </a:xfrm>
          <a:prstGeom prst="rect">
            <a:avLst/>
          </a:prstGeom>
          <a:solidFill>
            <a:schemeClr val="accent4">
              <a:lumMod val="20000"/>
              <a:lumOff val="80000"/>
            </a:schemeClr>
          </a:solidFill>
          <a:ln w="254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Ensemble Forecast Generator</a:t>
            </a:r>
          </a:p>
        </p:txBody>
      </p:sp>
      <p:grpSp>
        <p:nvGrpSpPr>
          <p:cNvPr id="50" name="Group 49">
            <a:extLst>
              <a:ext uri="{FF2B5EF4-FFF2-40B4-BE49-F238E27FC236}">
                <a16:creationId xmlns:a16="http://schemas.microsoft.com/office/drawing/2014/main" id="{64371DB5-BBD0-93B1-FD28-33757015988E}"/>
              </a:ext>
            </a:extLst>
          </p:cNvPr>
          <p:cNvGrpSpPr/>
          <p:nvPr/>
        </p:nvGrpSpPr>
        <p:grpSpPr>
          <a:xfrm>
            <a:off x="7509164" y="1762830"/>
            <a:ext cx="1634837" cy="915716"/>
            <a:chOff x="7777018" y="2123048"/>
            <a:chExt cx="1634837" cy="915716"/>
          </a:xfrm>
        </p:grpSpPr>
        <p:sp>
          <p:nvSpPr>
            <p:cNvPr id="18" name="Freeform: Shape 17">
              <a:extLst>
                <a:ext uri="{FF2B5EF4-FFF2-40B4-BE49-F238E27FC236}">
                  <a16:creationId xmlns:a16="http://schemas.microsoft.com/office/drawing/2014/main" id="{6DE452C7-5C92-EA69-39AA-9A70A7938650}"/>
                </a:ext>
              </a:extLst>
            </p:cNvPr>
            <p:cNvSpPr/>
            <p:nvPr/>
          </p:nvSpPr>
          <p:spPr>
            <a:xfrm>
              <a:off x="7777018" y="2475345"/>
              <a:ext cx="1634837" cy="563419"/>
            </a:xfrm>
            <a:custGeom>
              <a:avLst/>
              <a:gdLst>
                <a:gd name="connsiteX0" fmla="*/ 0 w 1690255"/>
                <a:gd name="connsiteY0" fmla="*/ 0 h 563419"/>
                <a:gd name="connsiteX1" fmla="*/ 1634837 w 1690255"/>
                <a:gd name="connsiteY1" fmla="*/ 0 h 563419"/>
                <a:gd name="connsiteX2" fmla="*/ 1634837 w 1690255"/>
                <a:gd name="connsiteY2" fmla="*/ 563419 h 563419"/>
                <a:gd name="connsiteX3" fmla="*/ 1690255 w 1690255"/>
                <a:gd name="connsiteY3" fmla="*/ 563419 h 563419"/>
                <a:gd name="connsiteX0" fmla="*/ 0 w 1634837"/>
                <a:gd name="connsiteY0" fmla="*/ 0 h 563419"/>
                <a:gd name="connsiteX1" fmla="*/ 1634837 w 1634837"/>
                <a:gd name="connsiteY1" fmla="*/ 0 h 563419"/>
                <a:gd name="connsiteX2" fmla="*/ 1634837 w 1634837"/>
                <a:gd name="connsiteY2" fmla="*/ 563419 h 563419"/>
              </a:gdLst>
              <a:ahLst/>
              <a:cxnLst>
                <a:cxn ang="0">
                  <a:pos x="connsiteX0" y="connsiteY0"/>
                </a:cxn>
                <a:cxn ang="0">
                  <a:pos x="connsiteX1" y="connsiteY1"/>
                </a:cxn>
                <a:cxn ang="0">
                  <a:pos x="connsiteX2" y="connsiteY2"/>
                </a:cxn>
              </a:cxnLst>
              <a:rect l="l" t="t" r="r" b="b"/>
              <a:pathLst>
                <a:path w="1634837" h="563419">
                  <a:moveTo>
                    <a:pt x="0" y="0"/>
                  </a:moveTo>
                  <a:lnTo>
                    <a:pt x="1634837" y="0"/>
                  </a:lnTo>
                  <a:lnTo>
                    <a:pt x="1634837" y="563419"/>
                  </a:lnTo>
                </a:path>
              </a:pathLst>
            </a:custGeom>
            <a:noFill/>
            <a:ln w="19050">
              <a:tailEnd type="arrow"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0961831A-BA0E-23D2-BA31-6E0B117DB227}"/>
                </a:ext>
              </a:extLst>
            </p:cNvPr>
            <p:cNvSpPr txBox="1"/>
            <p:nvPr/>
          </p:nvSpPr>
          <p:spPr>
            <a:xfrm>
              <a:off x="8119915" y="2123048"/>
              <a:ext cx="699656" cy="646331"/>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Randomly Generated Events</a:t>
              </a:r>
            </a:p>
          </p:txBody>
        </p:sp>
      </p:grpSp>
      <p:grpSp>
        <p:nvGrpSpPr>
          <p:cNvPr id="52" name="Group 51">
            <a:extLst>
              <a:ext uri="{FF2B5EF4-FFF2-40B4-BE49-F238E27FC236}">
                <a16:creationId xmlns:a16="http://schemas.microsoft.com/office/drawing/2014/main" id="{FC742C93-791C-907E-7618-967E4878F389}"/>
              </a:ext>
            </a:extLst>
          </p:cNvPr>
          <p:cNvGrpSpPr/>
          <p:nvPr/>
        </p:nvGrpSpPr>
        <p:grpSpPr>
          <a:xfrm>
            <a:off x="8631382" y="4258893"/>
            <a:ext cx="2844801" cy="1018314"/>
            <a:chOff x="8899236" y="4434387"/>
            <a:chExt cx="2844801" cy="1018314"/>
          </a:xfrm>
        </p:grpSpPr>
        <p:sp>
          <p:nvSpPr>
            <p:cNvPr id="11" name="Cylinder 10">
              <a:extLst>
                <a:ext uri="{FF2B5EF4-FFF2-40B4-BE49-F238E27FC236}">
                  <a16:creationId xmlns:a16="http://schemas.microsoft.com/office/drawing/2014/main" id="{14BCB16D-BE7D-C9DC-136C-43818B345E3D}"/>
                </a:ext>
              </a:extLst>
            </p:cNvPr>
            <p:cNvSpPr/>
            <p:nvPr/>
          </p:nvSpPr>
          <p:spPr>
            <a:xfrm>
              <a:off x="10963563" y="4434387"/>
              <a:ext cx="780474" cy="1018314"/>
            </a:xfrm>
            <a:prstGeom prst="can">
              <a:avLst/>
            </a:prstGeom>
            <a:solidFill>
              <a:schemeClr val="accent6">
                <a:lumMod val="20000"/>
                <a:lumOff val="80000"/>
              </a:schemeClr>
            </a:solidFill>
            <a:ln w="25400"/>
          </p:spPr>
          <p:style>
            <a:lnRef idx="2">
              <a:schemeClr val="accent1">
                <a:shade val="15000"/>
              </a:schemeClr>
            </a:lnRef>
            <a:fillRef idx="1">
              <a:schemeClr val="accent1"/>
            </a:fillRef>
            <a:effectRef idx="0">
              <a:schemeClr val="accent1"/>
            </a:effectRef>
            <a:fontRef idx="minor">
              <a:schemeClr val="lt1"/>
            </a:fontRef>
          </p:style>
          <p:txBody>
            <a:bodyPr l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User Specified Settings</a:t>
              </a:r>
            </a:p>
          </p:txBody>
        </p:sp>
        <p:cxnSp>
          <p:nvCxnSpPr>
            <p:cNvPr id="31" name="Straight Arrow Connector 30">
              <a:extLst>
                <a:ext uri="{FF2B5EF4-FFF2-40B4-BE49-F238E27FC236}">
                  <a16:creationId xmlns:a16="http://schemas.microsoft.com/office/drawing/2014/main" id="{05779C4A-7635-9111-59C9-2EC4C54E247A}"/>
                </a:ext>
              </a:extLst>
            </p:cNvPr>
            <p:cNvCxnSpPr>
              <a:cxnSpLocks/>
              <a:endCxn id="8" idx="3"/>
            </p:cNvCxnSpPr>
            <p:nvPr/>
          </p:nvCxnSpPr>
          <p:spPr>
            <a:xfrm flipH="1">
              <a:off x="9998363" y="4943010"/>
              <a:ext cx="965200" cy="767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AFB402A-6566-2337-3ABF-0D100035FBA6}"/>
                </a:ext>
              </a:extLst>
            </p:cNvPr>
            <p:cNvSpPr/>
            <p:nvPr/>
          </p:nvSpPr>
          <p:spPr>
            <a:xfrm>
              <a:off x="8899236" y="4576608"/>
              <a:ext cx="1099127" cy="748144"/>
            </a:xfrm>
            <a:prstGeom prst="rect">
              <a:avLst/>
            </a:prstGeom>
            <a:solidFill>
              <a:schemeClr val="accent4">
                <a:lumMod val="20000"/>
                <a:lumOff val="80000"/>
              </a:schemeClr>
            </a:solidFill>
            <a:ln w="254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Ensemble Forecast Processor</a:t>
              </a:r>
            </a:p>
          </p:txBody>
        </p:sp>
      </p:grpSp>
      <p:grpSp>
        <p:nvGrpSpPr>
          <p:cNvPr id="51" name="Group 50">
            <a:extLst>
              <a:ext uri="{FF2B5EF4-FFF2-40B4-BE49-F238E27FC236}">
                <a16:creationId xmlns:a16="http://schemas.microsoft.com/office/drawing/2014/main" id="{88153F24-9DD4-FA7C-04BA-425606284CDE}"/>
              </a:ext>
            </a:extLst>
          </p:cNvPr>
          <p:cNvGrpSpPr/>
          <p:nvPr/>
        </p:nvGrpSpPr>
        <p:grpSpPr>
          <a:xfrm>
            <a:off x="8801096" y="3443388"/>
            <a:ext cx="777008" cy="957726"/>
            <a:chOff x="9068950" y="3443388"/>
            <a:chExt cx="777008" cy="957726"/>
          </a:xfrm>
        </p:grpSpPr>
        <p:cxnSp>
          <p:nvCxnSpPr>
            <p:cNvPr id="25" name="Straight Arrow Connector 24">
              <a:extLst>
                <a:ext uri="{FF2B5EF4-FFF2-40B4-BE49-F238E27FC236}">
                  <a16:creationId xmlns:a16="http://schemas.microsoft.com/office/drawing/2014/main" id="{EE25E6D4-02FA-CEB0-EFFC-EF147AA56BE7}"/>
                </a:ext>
              </a:extLst>
            </p:cNvPr>
            <p:cNvCxnSpPr>
              <a:cxnSpLocks/>
            </p:cNvCxnSpPr>
            <p:nvPr/>
          </p:nvCxnSpPr>
          <p:spPr>
            <a:xfrm>
              <a:off x="9411855" y="3443388"/>
              <a:ext cx="0" cy="95772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F405DE7F-BDDC-08A7-FC85-5F56E71552EC}"/>
                </a:ext>
              </a:extLst>
            </p:cNvPr>
            <p:cNvSpPr txBox="1"/>
            <p:nvPr/>
          </p:nvSpPr>
          <p:spPr>
            <a:xfrm>
              <a:off x="9068950" y="3578149"/>
              <a:ext cx="777008" cy="646331"/>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Synthetic Ensemble Forecasts</a:t>
              </a:r>
            </a:p>
          </p:txBody>
        </p:sp>
      </p:grpSp>
      <p:grpSp>
        <p:nvGrpSpPr>
          <p:cNvPr id="58" name="Group 57">
            <a:extLst>
              <a:ext uri="{FF2B5EF4-FFF2-40B4-BE49-F238E27FC236}">
                <a16:creationId xmlns:a16="http://schemas.microsoft.com/office/drawing/2014/main" id="{6246C5D2-C8D0-E28E-AAC3-6076D42F0249}"/>
              </a:ext>
            </a:extLst>
          </p:cNvPr>
          <p:cNvGrpSpPr/>
          <p:nvPr/>
        </p:nvGrpSpPr>
        <p:grpSpPr>
          <a:xfrm>
            <a:off x="6410043" y="2521527"/>
            <a:ext cx="1099127" cy="2627731"/>
            <a:chOff x="6446990" y="2521527"/>
            <a:chExt cx="1099127" cy="2627731"/>
          </a:xfrm>
        </p:grpSpPr>
        <p:grpSp>
          <p:nvGrpSpPr>
            <p:cNvPr id="48" name="Group 47">
              <a:extLst>
                <a:ext uri="{FF2B5EF4-FFF2-40B4-BE49-F238E27FC236}">
                  <a16:creationId xmlns:a16="http://schemas.microsoft.com/office/drawing/2014/main" id="{3ED41B2D-C8CE-E4FF-3B91-1A6604211CC3}"/>
                </a:ext>
              </a:extLst>
            </p:cNvPr>
            <p:cNvGrpSpPr/>
            <p:nvPr/>
          </p:nvGrpSpPr>
          <p:grpSpPr>
            <a:xfrm>
              <a:off x="6577441" y="2521527"/>
              <a:ext cx="699656" cy="1879587"/>
              <a:chOff x="6577441" y="2521527"/>
              <a:chExt cx="699656" cy="1879587"/>
            </a:xfrm>
          </p:grpSpPr>
          <p:cxnSp>
            <p:nvCxnSpPr>
              <p:cNvPr id="20" name="Straight Arrow Connector 19">
                <a:extLst>
                  <a:ext uri="{FF2B5EF4-FFF2-40B4-BE49-F238E27FC236}">
                    <a16:creationId xmlns:a16="http://schemas.microsoft.com/office/drawing/2014/main" id="{BDB5AE66-B267-F6B6-AE78-915CCE3BCB1E}"/>
                  </a:ext>
                </a:extLst>
              </p:cNvPr>
              <p:cNvCxnSpPr>
                <a:cxnSpLocks/>
                <a:stCxn id="5" idx="2"/>
                <a:endCxn id="6" idx="0"/>
              </p:cNvCxnSpPr>
              <p:nvPr/>
            </p:nvCxnSpPr>
            <p:spPr>
              <a:xfrm>
                <a:off x="6941128" y="2521527"/>
                <a:ext cx="18479" cy="1879587"/>
              </a:xfrm>
              <a:prstGeom prst="straightConnector1">
                <a:avLst/>
              </a:prstGeom>
              <a:ln w="19050">
                <a:solidFill>
                  <a:schemeClr val="tx1"/>
                </a:solidFill>
                <a:tailEnd type="arrow" w="med" len="med"/>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19E15E5E-F796-846F-011B-DA62F4EDC837}"/>
                  </a:ext>
                </a:extLst>
              </p:cNvPr>
              <p:cNvSpPr txBox="1"/>
              <p:nvPr/>
            </p:nvSpPr>
            <p:spPr>
              <a:xfrm>
                <a:off x="6577441" y="3138155"/>
                <a:ext cx="699656" cy="646331"/>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Randomly Generated Events</a:t>
                </a:r>
              </a:p>
            </p:txBody>
          </p:sp>
        </p:grpSp>
        <p:sp>
          <p:nvSpPr>
            <p:cNvPr id="6" name="Rectangle 5">
              <a:extLst>
                <a:ext uri="{FF2B5EF4-FFF2-40B4-BE49-F238E27FC236}">
                  <a16:creationId xmlns:a16="http://schemas.microsoft.com/office/drawing/2014/main" id="{38968504-A0A9-4490-D07B-A6DC4014534A}"/>
                </a:ext>
              </a:extLst>
            </p:cNvPr>
            <p:cNvSpPr/>
            <p:nvPr/>
          </p:nvSpPr>
          <p:spPr>
            <a:xfrm>
              <a:off x="6446990" y="4401114"/>
              <a:ext cx="1099127" cy="748144"/>
            </a:xfrm>
            <a:prstGeom prst="rect">
              <a:avLst/>
            </a:prstGeom>
            <a:solidFill>
              <a:schemeClr val="accent4">
                <a:lumMod val="20000"/>
                <a:lumOff val="80000"/>
              </a:schemeClr>
            </a:solidFill>
            <a:ln w="254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HEC-ResSim</a:t>
              </a:r>
            </a:p>
          </p:txBody>
        </p:sp>
      </p:grpSp>
      <p:grpSp>
        <p:nvGrpSpPr>
          <p:cNvPr id="57" name="Group 56">
            <a:extLst>
              <a:ext uri="{FF2B5EF4-FFF2-40B4-BE49-F238E27FC236}">
                <a16:creationId xmlns:a16="http://schemas.microsoft.com/office/drawing/2014/main" id="{3F2FF122-AF18-54A5-4696-E0A815E476D3}"/>
              </a:ext>
            </a:extLst>
          </p:cNvPr>
          <p:cNvGrpSpPr/>
          <p:nvPr/>
        </p:nvGrpSpPr>
        <p:grpSpPr>
          <a:xfrm>
            <a:off x="7490691" y="4576287"/>
            <a:ext cx="1119909" cy="430887"/>
            <a:chOff x="7509170" y="3799780"/>
            <a:chExt cx="1119909" cy="1202221"/>
          </a:xfrm>
        </p:grpSpPr>
        <p:cxnSp>
          <p:nvCxnSpPr>
            <p:cNvPr id="34" name="Straight Arrow Connector 33">
              <a:extLst>
                <a:ext uri="{FF2B5EF4-FFF2-40B4-BE49-F238E27FC236}">
                  <a16:creationId xmlns:a16="http://schemas.microsoft.com/office/drawing/2014/main" id="{56A08AA7-7A2E-9663-5B93-396911F5101D}"/>
                </a:ext>
              </a:extLst>
            </p:cNvPr>
            <p:cNvCxnSpPr>
              <a:cxnSpLocks/>
              <a:endCxn id="6" idx="3"/>
            </p:cNvCxnSpPr>
            <p:nvPr/>
          </p:nvCxnSpPr>
          <p:spPr>
            <a:xfrm flipH="1">
              <a:off x="7509170" y="4414968"/>
              <a:ext cx="1119909"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0669322B-A655-C5F6-494A-BF66F59E5388}"/>
                </a:ext>
              </a:extLst>
            </p:cNvPr>
            <p:cNvSpPr txBox="1"/>
            <p:nvPr/>
          </p:nvSpPr>
          <p:spPr>
            <a:xfrm>
              <a:off x="7801268" y="3799780"/>
              <a:ext cx="768928" cy="1202221"/>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Probability Metrics</a:t>
              </a:r>
            </a:p>
          </p:txBody>
        </p:sp>
      </p:grpSp>
      <p:grpSp>
        <p:nvGrpSpPr>
          <p:cNvPr id="49" name="Group 48">
            <a:extLst>
              <a:ext uri="{FF2B5EF4-FFF2-40B4-BE49-F238E27FC236}">
                <a16:creationId xmlns:a16="http://schemas.microsoft.com/office/drawing/2014/main" id="{274EFA5C-0755-6FF1-42FB-C48015A6DE2C}"/>
              </a:ext>
            </a:extLst>
          </p:cNvPr>
          <p:cNvGrpSpPr/>
          <p:nvPr/>
        </p:nvGrpSpPr>
        <p:grpSpPr>
          <a:xfrm>
            <a:off x="6512785" y="5180210"/>
            <a:ext cx="1191489" cy="1043703"/>
            <a:chOff x="6527798" y="4789040"/>
            <a:chExt cx="1191489" cy="1043703"/>
          </a:xfrm>
        </p:grpSpPr>
        <p:cxnSp>
          <p:nvCxnSpPr>
            <p:cNvPr id="39" name="Straight Arrow Connector 38">
              <a:extLst>
                <a:ext uri="{FF2B5EF4-FFF2-40B4-BE49-F238E27FC236}">
                  <a16:creationId xmlns:a16="http://schemas.microsoft.com/office/drawing/2014/main" id="{20D8F7B2-10BA-7515-C55E-86EB571662F9}"/>
                </a:ext>
              </a:extLst>
            </p:cNvPr>
            <p:cNvCxnSpPr>
              <a:cxnSpLocks/>
              <a:stCxn id="6" idx="2"/>
            </p:cNvCxnSpPr>
            <p:nvPr/>
          </p:nvCxnSpPr>
          <p:spPr>
            <a:xfrm>
              <a:off x="6959607" y="4789040"/>
              <a:ext cx="8082" cy="489531"/>
            </a:xfrm>
            <a:prstGeom prst="straightConnector1">
              <a:avLst/>
            </a:prstGeom>
            <a:ln w="19050">
              <a:solidFill>
                <a:schemeClr val="tx1"/>
              </a:solidFill>
              <a:tailEnd type="arrow" w="med" len="med"/>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F71D1CBB-B2DE-ACDA-B08E-03391C91EEDA}"/>
                </a:ext>
              </a:extLst>
            </p:cNvPr>
            <p:cNvSpPr txBox="1"/>
            <p:nvPr/>
          </p:nvSpPr>
          <p:spPr>
            <a:xfrm>
              <a:off x="6527798" y="5309523"/>
              <a:ext cx="119148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next model in sequence</a:t>
              </a:r>
            </a:p>
          </p:txBody>
        </p:sp>
      </p:grpSp>
      <p:sp>
        <p:nvSpPr>
          <p:cNvPr id="4" name="Rectangle 3">
            <a:extLst>
              <a:ext uri="{FF2B5EF4-FFF2-40B4-BE49-F238E27FC236}">
                <a16:creationId xmlns:a16="http://schemas.microsoft.com/office/drawing/2014/main" id="{7973D5F6-2B7E-C0BA-F3EC-97173957D8C3}"/>
              </a:ext>
            </a:extLst>
          </p:cNvPr>
          <p:cNvSpPr/>
          <p:nvPr/>
        </p:nvSpPr>
        <p:spPr>
          <a:xfrm>
            <a:off x="6146298" y="4218103"/>
            <a:ext cx="5622773" cy="2118208"/>
          </a:xfrm>
          <a:prstGeom prst="rect">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solidFill>
                <a:srgbClr val="FF0000"/>
              </a:solidFill>
            </a:endParaRPr>
          </a:p>
        </p:txBody>
      </p:sp>
      <p:sp>
        <p:nvSpPr>
          <p:cNvPr id="10" name="TextBox 9">
            <a:extLst>
              <a:ext uri="{FF2B5EF4-FFF2-40B4-BE49-F238E27FC236}">
                <a16:creationId xmlns:a16="http://schemas.microsoft.com/office/drawing/2014/main" id="{C61232A4-2BA1-E981-B64F-38C888BD9D7D}"/>
              </a:ext>
            </a:extLst>
          </p:cNvPr>
          <p:cNvSpPr txBox="1"/>
          <p:nvPr/>
        </p:nvSpPr>
        <p:spPr>
          <a:xfrm>
            <a:off x="9124082" y="5985261"/>
            <a:ext cx="2352101" cy="369332"/>
          </a:xfrm>
          <a:prstGeom prst="rect">
            <a:avLst/>
          </a:prstGeom>
          <a:noFill/>
        </p:spPr>
        <p:txBody>
          <a:bodyPr wrap="square" rtlCol="0">
            <a:spAutoFit/>
          </a:bodyPr>
          <a:lstStyle/>
          <a:p>
            <a:r>
              <a:rPr lang="en-US" dirty="0">
                <a:solidFill>
                  <a:srgbClr val="FF0000"/>
                </a:solidFill>
              </a:rPr>
              <a:t>CWMS does this</a:t>
            </a:r>
          </a:p>
        </p:txBody>
      </p:sp>
    </p:spTree>
    <p:extLst>
      <p:ext uri="{BB962C8B-B14F-4D97-AF65-F5344CB8AC3E}">
        <p14:creationId xmlns:p14="http://schemas.microsoft.com/office/powerpoint/2010/main" val="3675956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
                                            <p:txEl>
                                              <p:pRg st="3" end="3"/>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txEl>
                                              <p:pRg st="4" end="4"/>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4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5"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E38B9-7EDE-18D9-EF72-A4FA44DEBA00}"/>
              </a:ext>
            </a:extLst>
          </p:cNvPr>
          <p:cNvSpPr>
            <a:spLocks noGrp="1"/>
          </p:cNvSpPr>
          <p:nvPr>
            <p:ph type="title"/>
          </p:nvPr>
        </p:nvSpPr>
        <p:spPr/>
        <p:txBody>
          <a:bodyPr/>
          <a:lstStyle/>
          <a:p>
            <a:r>
              <a:rPr lang="en-US" dirty="0"/>
              <a:t>Some Logic for Reservoir Decisions with Uncertain Info</a:t>
            </a:r>
          </a:p>
        </p:txBody>
      </p:sp>
      <p:sp>
        <p:nvSpPr>
          <p:cNvPr id="3" name="Content Placeholder 2">
            <a:extLst>
              <a:ext uri="{FF2B5EF4-FFF2-40B4-BE49-F238E27FC236}">
                <a16:creationId xmlns:a16="http://schemas.microsoft.com/office/drawing/2014/main" id="{2E6E1409-F44F-B525-1583-8F2F6A28DF88}"/>
              </a:ext>
            </a:extLst>
          </p:cNvPr>
          <p:cNvSpPr>
            <a:spLocks noGrp="1"/>
          </p:cNvSpPr>
          <p:nvPr>
            <p:ph idx="1"/>
          </p:nvPr>
        </p:nvSpPr>
        <p:spPr>
          <a:xfrm>
            <a:off x="838200" y="1828800"/>
            <a:ext cx="10934700" cy="4348163"/>
          </a:xfrm>
        </p:spPr>
        <p:txBody>
          <a:bodyPr/>
          <a:lstStyle/>
          <a:p>
            <a:r>
              <a:rPr lang="en-US" sz="2600" dirty="0">
                <a:solidFill>
                  <a:srgbClr val="00B050"/>
                </a:solidFill>
              </a:rPr>
              <a:t>When lead time is longer, smaller actions have more effect (lower release)</a:t>
            </a:r>
          </a:p>
          <a:p>
            <a:pPr marL="571500" indent="-342900"/>
            <a:r>
              <a:rPr lang="en-US" sz="2400" dirty="0"/>
              <a:t>The smaller the action, the easier it is to reverse if the forecast changes</a:t>
            </a:r>
          </a:p>
          <a:p>
            <a:pPr indent="0">
              <a:buNone/>
            </a:pPr>
            <a:r>
              <a:rPr lang="en-US" sz="2600" dirty="0"/>
              <a:t>Shorter lead time requires higher release to evacuate the same volume</a:t>
            </a:r>
          </a:p>
          <a:p>
            <a:pPr>
              <a:spcBef>
                <a:spcPts val="1800"/>
              </a:spcBef>
            </a:pPr>
            <a:r>
              <a:rPr lang="en-US" sz="2600" dirty="0"/>
              <a:t>When </a:t>
            </a:r>
            <a:r>
              <a:rPr lang="en-US" sz="2600" u="sng" dirty="0"/>
              <a:t>must be confident</a:t>
            </a:r>
            <a:r>
              <a:rPr lang="en-US" sz="2600" dirty="0"/>
              <a:t> that the volume </a:t>
            </a:r>
            <a:r>
              <a:rPr lang="en-US" sz="2600" dirty="0">
                <a:solidFill>
                  <a:srgbClr val="C00000"/>
                </a:solidFill>
              </a:rPr>
              <a:t>won’t be GREATER than X</a:t>
            </a:r>
            <a:r>
              <a:rPr lang="en-US" sz="2600" dirty="0"/>
              <a:t>, use a   </a:t>
            </a:r>
            <a:r>
              <a:rPr lang="en-US" sz="2600" i="1" dirty="0"/>
              <a:t>high percentile, e.g. 98%ile</a:t>
            </a:r>
          </a:p>
          <a:p>
            <a:pPr lvl="1"/>
            <a:r>
              <a:rPr lang="en-US" dirty="0"/>
              <a:t>E.g., Defining releases to prevent filling the reservoir (uncontrolled release)</a:t>
            </a:r>
          </a:p>
          <a:p>
            <a:pPr>
              <a:spcBef>
                <a:spcPts val="1800"/>
              </a:spcBef>
            </a:pPr>
            <a:r>
              <a:rPr lang="en-US" sz="2600" dirty="0"/>
              <a:t>When </a:t>
            </a:r>
            <a:r>
              <a:rPr lang="en-US" sz="2600" u="sng" dirty="0"/>
              <a:t>MUST be confident</a:t>
            </a:r>
            <a:r>
              <a:rPr lang="en-US" sz="2600" dirty="0"/>
              <a:t> that the volume </a:t>
            </a:r>
            <a:r>
              <a:rPr lang="en-US" sz="2600" dirty="0">
                <a:solidFill>
                  <a:srgbClr val="C00000"/>
                </a:solidFill>
              </a:rPr>
              <a:t>won’t be LESS than X</a:t>
            </a:r>
            <a:r>
              <a:rPr lang="en-US" sz="2600" dirty="0"/>
              <a:t>, use a         </a:t>
            </a:r>
            <a:r>
              <a:rPr lang="en-US" sz="2600" i="1" dirty="0"/>
              <a:t>low percentile, e.g., 10%ile</a:t>
            </a:r>
          </a:p>
          <a:p>
            <a:pPr lvl="1"/>
            <a:r>
              <a:rPr lang="en-US" dirty="0"/>
              <a:t>E.g., Drafting conservation volume</a:t>
            </a:r>
          </a:p>
          <a:p>
            <a:pPr lvl="1"/>
            <a:endParaRPr lang="en-US" dirty="0"/>
          </a:p>
        </p:txBody>
      </p:sp>
    </p:spTree>
    <p:extLst>
      <p:ext uri="{BB962C8B-B14F-4D97-AF65-F5344CB8AC3E}">
        <p14:creationId xmlns:p14="http://schemas.microsoft.com/office/powerpoint/2010/main" val="4122431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A2BC07A-4565-5FAD-6150-7DC0C4267D5D}"/>
              </a:ext>
            </a:extLst>
          </p:cNvPr>
          <p:cNvSpPr>
            <a:spLocks noGrp="1"/>
          </p:cNvSpPr>
          <p:nvPr>
            <p:ph sz="quarter" idx="10"/>
          </p:nvPr>
        </p:nvSpPr>
        <p:spPr>
          <a:xfrm>
            <a:off x="266699" y="1028700"/>
            <a:ext cx="6181725" cy="5600700"/>
          </a:xfrm>
        </p:spPr>
        <p:txBody>
          <a:bodyPr/>
          <a:lstStyle/>
          <a:p>
            <a:r>
              <a:rPr lang="en-US" i="1" dirty="0"/>
              <a:t>(Using process developed by Cornell University, Dr Steinschneider + Dr Brodeur)</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Objectives:</a:t>
            </a:r>
          </a:p>
          <a:p>
            <a:r>
              <a:rPr lang="en-US" dirty="0"/>
              <a:t>- Effect of forecast error on regulation of flood events to quantify uncertainty in FRM operation</a:t>
            </a:r>
          </a:p>
          <a:p>
            <a:endParaRPr lang="en-US" dirty="0"/>
          </a:p>
          <a:p>
            <a:r>
              <a:rPr lang="en-US" dirty="0"/>
              <a:t>- “Robustness testing” of FIRO operations -&gt; consistency of other benefits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3" name="Footer Placeholder 2">
            <a:extLst>
              <a:ext uri="{FF2B5EF4-FFF2-40B4-BE49-F238E27FC236}">
                <a16:creationId xmlns:a16="http://schemas.microsoft.com/office/drawing/2014/main" id="{94DE765D-6332-F541-39C6-A77A51A3659D}"/>
              </a:ext>
            </a:extLst>
          </p:cNvPr>
          <p:cNvSpPr>
            <a:spLocks noGrp="1"/>
          </p:cNvSpPr>
          <p:nvPr>
            <p:ph type="ftr" sz="quarter" idx="12"/>
          </p:nvPr>
        </p:nvSpPr>
        <p:spPr/>
        <p:txBody>
          <a:bodyPr/>
          <a:lstStyle/>
          <a:p>
            <a:endParaRPr lang="en-US" dirty="0"/>
          </a:p>
        </p:txBody>
      </p:sp>
      <p:sp>
        <p:nvSpPr>
          <p:cNvPr id="4" name="Title 3">
            <a:extLst>
              <a:ext uri="{FF2B5EF4-FFF2-40B4-BE49-F238E27FC236}">
                <a16:creationId xmlns:a16="http://schemas.microsoft.com/office/drawing/2014/main" id="{581CBB5E-F621-86D5-5838-87DE25B734FC}"/>
              </a:ext>
            </a:extLst>
          </p:cNvPr>
          <p:cNvSpPr>
            <a:spLocks noGrp="1"/>
          </p:cNvSpPr>
          <p:nvPr>
            <p:ph type="title"/>
          </p:nvPr>
        </p:nvSpPr>
        <p:spPr/>
        <p:txBody>
          <a:bodyPr/>
          <a:lstStyle/>
          <a:p>
            <a:r>
              <a:rPr lang="en-US" dirty="0"/>
              <a:t>Synthetic Forecast Generation</a:t>
            </a:r>
          </a:p>
        </p:txBody>
      </p:sp>
      <p:pic>
        <p:nvPicPr>
          <p:cNvPr id="6" name="Picture 5">
            <a:extLst>
              <a:ext uri="{FF2B5EF4-FFF2-40B4-BE49-F238E27FC236}">
                <a16:creationId xmlns:a16="http://schemas.microsoft.com/office/drawing/2014/main" id="{25008E4E-693B-54A7-0879-41C11C45E978}"/>
              </a:ext>
            </a:extLst>
          </p:cNvPr>
          <p:cNvPicPr>
            <a:picLocks noChangeAspect="1"/>
          </p:cNvPicPr>
          <p:nvPr/>
        </p:nvPicPr>
        <p:blipFill>
          <a:blip r:embed="rId3"/>
          <a:stretch>
            <a:fillRect/>
          </a:stretch>
        </p:blipFill>
        <p:spPr>
          <a:xfrm>
            <a:off x="7166875" y="1280449"/>
            <a:ext cx="4451356" cy="4976715"/>
          </a:xfrm>
          <a:prstGeom prst="rect">
            <a:avLst/>
          </a:prstGeom>
        </p:spPr>
      </p:pic>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5C628AA4-130F-EA31-EDEC-C69F13AC185F}"/>
                  </a:ext>
                </a:extLst>
              </p:cNvPr>
              <p:cNvSpPr txBox="1"/>
              <p:nvPr/>
            </p:nvSpPr>
            <p:spPr>
              <a:xfrm>
                <a:off x="1309404" y="3187365"/>
                <a:ext cx="3540585"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𝑠𝑦𝑛</m:t>
                      </m:r>
                      <m:r>
                        <a:rPr lang="en-US" b="0" i="1" smtClean="0">
                          <a:latin typeface="Cambria Math" panose="02040503050406030204" pitchFamily="18" charset="0"/>
                        </a:rPr>
                        <m:t>. </m:t>
                      </m:r>
                      <m:r>
                        <a:rPr lang="en-US" b="0" i="1" smtClean="0">
                          <a:latin typeface="Cambria Math" panose="02040503050406030204" pitchFamily="18" charset="0"/>
                        </a:rPr>
                        <m:t>𝑓𝑜𝑟𝑒𝑐𝑎𝑠𝑡</m:t>
                      </m:r>
                      <m:r>
                        <a:rPr lang="en-US" b="0" i="1" smtClean="0">
                          <a:latin typeface="Cambria Math" panose="02040503050406030204" pitchFamily="18" charset="0"/>
                        </a:rPr>
                        <m:t>=</m:t>
                      </m:r>
                      <m:r>
                        <a:rPr lang="en-US" b="0" i="1" smtClean="0">
                          <a:latin typeface="Cambria Math" panose="02040503050406030204" pitchFamily="18" charset="0"/>
                        </a:rPr>
                        <m:t>𝑜𝑏𝑠𝑒𝑟𝑣𝑒𝑑</m:t>
                      </m:r>
                      <m:r>
                        <a:rPr lang="en-US" b="0" i="1" smtClean="0">
                          <a:latin typeface="Cambria Math" panose="02040503050406030204" pitchFamily="18" charset="0"/>
                        </a:rPr>
                        <m:t>+</m:t>
                      </m:r>
                      <m:r>
                        <a:rPr lang="en-US" b="0" i="1" smtClean="0">
                          <a:latin typeface="Cambria Math" panose="02040503050406030204" pitchFamily="18" charset="0"/>
                        </a:rPr>
                        <m:t>𝑒𝑟𝑟𝑜𝑟</m:t>
                      </m:r>
                    </m:oMath>
                  </m:oMathPara>
                </a14:m>
                <a:endParaRPr lang="en-US" dirty="0"/>
              </a:p>
            </p:txBody>
          </p:sp>
        </mc:Choice>
        <mc:Fallback xmlns="">
          <p:sp>
            <p:nvSpPr>
              <p:cNvPr id="7" name="TextBox 6">
                <a:extLst>
                  <a:ext uri="{FF2B5EF4-FFF2-40B4-BE49-F238E27FC236}">
                    <a16:creationId xmlns:a16="http://schemas.microsoft.com/office/drawing/2014/main" id="{5C628AA4-130F-EA31-EDEC-C69F13AC185F}"/>
                  </a:ext>
                </a:extLst>
              </p:cNvPr>
              <p:cNvSpPr txBox="1">
                <a:spLocks noRot="1" noChangeAspect="1" noMove="1" noResize="1" noEditPoints="1" noAdjustHandles="1" noChangeArrowheads="1" noChangeShapeType="1" noTextEdit="1"/>
              </p:cNvSpPr>
              <p:nvPr/>
            </p:nvSpPr>
            <p:spPr>
              <a:xfrm>
                <a:off x="1309404" y="3187365"/>
                <a:ext cx="3540585" cy="276999"/>
              </a:xfrm>
              <a:prstGeom prst="rect">
                <a:avLst/>
              </a:prstGeom>
              <a:blipFill>
                <a:blip r:embed="rId4"/>
                <a:stretch>
                  <a:fillRect l="-1033" r="-344" b="-3777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BC8D1616-A583-E7AE-2C2B-6CD20183A7B4}"/>
                  </a:ext>
                </a:extLst>
              </p:cNvPr>
              <p:cNvSpPr txBox="1"/>
              <p:nvPr/>
            </p:nvSpPr>
            <p:spPr>
              <a:xfrm>
                <a:off x="1498547" y="2073219"/>
                <a:ext cx="3131050"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𝑓𝑜𝑟𝑒𝑐𝑎𝑠𝑡</m:t>
                      </m:r>
                      <m:r>
                        <a:rPr lang="en-US" b="0" i="1" smtClean="0">
                          <a:latin typeface="Cambria Math" panose="02040503050406030204" pitchFamily="18" charset="0"/>
                        </a:rPr>
                        <m:t> −</m:t>
                      </m:r>
                      <m:r>
                        <a:rPr lang="en-US" b="0" i="1" smtClean="0">
                          <a:latin typeface="Cambria Math" panose="02040503050406030204" pitchFamily="18" charset="0"/>
                        </a:rPr>
                        <m:t>𝑜𝑏𝑠𝑒𝑟𝑣𝑒𝑑</m:t>
                      </m:r>
                      <m:r>
                        <a:rPr lang="en-US" b="0" i="1" smtClean="0">
                          <a:latin typeface="Cambria Math" panose="02040503050406030204" pitchFamily="18" charset="0"/>
                        </a:rPr>
                        <m:t>=</m:t>
                      </m:r>
                      <m:r>
                        <a:rPr lang="en-US" b="0" i="1" smtClean="0">
                          <a:latin typeface="Cambria Math" panose="02040503050406030204" pitchFamily="18" charset="0"/>
                        </a:rPr>
                        <m:t>𝑒𝑟𝑟𝑜𝑟</m:t>
                      </m:r>
                    </m:oMath>
                  </m:oMathPara>
                </a14:m>
                <a:endParaRPr lang="en-US" dirty="0"/>
              </a:p>
            </p:txBody>
          </p:sp>
        </mc:Choice>
        <mc:Fallback xmlns="">
          <p:sp>
            <p:nvSpPr>
              <p:cNvPr id="9" name="TextBox 8">
                <a:extLst>
                  <a:ext uri="{FF2B5EF4-FFF2-40B4-BE49-F238E27FC236}">
                    <a16:creationId xmlns:a16="http://schemas.microsoft.com/office/drawing/2014/main" id="{BC8D1616-A583-E7AE-2C2B-6CD20183A7B4}"/>
                  </a:ext>
                </a:extLst>
              </p:cNvPr>
              <p:cNvSpPr txBox="1">
                <a:spLocks noRot="1" noChangeAspect="1" noMove="1" noResize="1" noEditPoints="1" noAdjustHandles="1" noChangeArrowheads="1" noChangeShapeType="1" noTextEdit="1"/>
              </p:cNvSpPr>
              <p:nvPr/>
            </p:nvSpPr>
            <p:spPr>
              <a:xfrm>
                <a:off x="1498547" y="2073219"/>
                <a:ext cx="3131050" cy="276999"/>
              </a:xfrm>
              <a:prstGeom prst="rect">
                <a:avLst/>
              </a:prstGeom>
              <a:blipFill>
                <a:blip r:embed="rId5"/>
                <a:stretch>
                  <a:fillRect l="-1949" r="-585" b="-3478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72B8014C-93AE-DA03-C573-497DC3021BC7}"/>
                  </a:ext>
                </a:extLst>
              </p:cNvPr>
              <p:cNvSpPr txBox="1"/>
              <p:nvPr/>
            </p:nvSpPr>
            <p:spPr>
              <a:xfrm>
                <a:off x="948366" y="2535630"/>
                <a:ext cx="4396012"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𝑒𝑟𝑟𝑜𝑟</m:t>
                      </m:r>
                      <m:r>
                        <a:rPr lang="en-US" b="0" i="1" smtClean="0">
                          <a:latin typeface="Cambria Math" panose="02040503050406030204" pitchFamily="18" charset="0"/>
                        </a:rPr>
                        <m:t>=</m:t>
                      </m:r>
                      <m:r>
                        <a:rPr lang="en-US" b="0" i="1" smtClean="0">
                          <a:latin typeface="Cambria Math" panose="02040503050406030204" pitchFamily="18" charset="0"/>
                        </a:rPr>
                        <m:t>𝑓</m:t>
                      </m:r>
                      <m:r>
                        <a:rPr lang="en-US" b="0" i="1" smtClean="0">
                          <a:latin typeface="Cambria Math" panose="02040503050406030204" pitchFamily="18" charset="0"/>
                        </a:rPr>
                        <m:t>(</m:t>
                      </m:r>
                      <m:r>
                        <a:rPr lang="en-US" b="0" i="1" smtClean="0">
                          <a:latin typeface="Cambria Math" panose="02040503050406030204" pitchFamily="18" charset="0"/>
                        </a:rPr>
                        <m:t>𝑜𝑏𝑠𝑒𝑟𝑣𝑒𝑑</m:t>
                      </m:r>
                      <m:r>
                        <a:rPr lang="en-US" b="0" i="1" smtClean="0">
                          <a:latin typeface="Cambria Math" panose="02040503050406030204" pitchFamily="18" charset="0"/>
                        </a:rPr>
                        <m:t>, </m:t>
                      </m:r>
                      <m:r>
                        <a:rPr lang="en-US" b="0" i="1" smtClean="0">
                          <a:latin typeface="Cambria Math" panose="02040503050406030204" pitchFamily="18" charset="0"/>
                        </a:rPr>
                        <m:t>𝑠𝑒𝑎𝑠𝑜𝑛</m:t>
                      </m:r>
                      <m:r>
                        <a:rPr lang="en-US" b="0" i="1" smtClean="0">
                          <a:latin typeface="Cambria Math" panose="02040503050406030204" pitchFamily="18" charset="0"/>
                        </a:rPr>
                        <m:t>, </m:t>
                      </m:r>
                      <m:r>
                        <a:rPr lang="en-US" b="0" i="1" smtClean="0">
                          <a:latin typeface="Cambria Math" panose="02040503050406030204" pitchFamily="18" charset="0"/>
                        </a:rPr>
                        <m:t>𝑟𝑎𝑛𝑑𝑜𝑚𝑛𝑒𝑠𝑠</m:t>
                      </m:r>
                      <m:r>
                        <a:rPr lang="en-US" b="0" i="1" smtClean="0">
                          <a:latin typeface="Cambria Math" panose="02040503050406030204" pitchFamily="18" charset="0"/>
                        </a:rPr>
                        <m:t>)</m:t>
                      </m:r>
                    </m:oMath>
                  </m:oMathPara>
                </a14:m>
                <a:endParaRPr lang="en-US" dirty="0"/>
              </a:p>
            </p:txBody>
          </p:sp>
        </mc:Choice>
        <mc:Fallback xmlns="">
          <p:sp>
            <p:nvSpPr>
              <p:cNvPr id="10" name="TextBox 9">
                <a:extLst>
                  <a:ext uri="{FF2B5EF4-FFF2-40B4-BE49-F238E27FC236}">
                    <a16:creationId xmlns:a16="http://schemas.microsoft.com/office/drawing/2014/main" id="{72B8014C-93AE-DA03-C573-497DC3021BC7}"/>
                  </a:ext>
                </a:extLst>
              </p:cNvPr>
              <p:cNvSpPr txBox="1">
                <a:spLocks noRot="1" noChangeAspect="1" noMove="1" noResize="1" noEditPoints="1" noAdjustHandles="1" noChangeArrowheads="1" noChangeShapeType="1" noTextEdit="1"/>
              </p:cNvSpPr>
              <p:nvPr/>
            </p:nvSpPr>
            <p:spPr>
              <a:xfrm>
                <a:off x="948366" y="2535630"/>
                <a:ext cx="4396012" cy="276999"/>
              </a:xfrm>
              <a:prstGeom prst="rect">
                <a:avLst/>
              </a:prstGeom>
              <a:blipFill>
                <a:blip r:embed="rId6"/>
                <a:stretch>
                  <a:fillRect l="-139" r="-1387" b="-3777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FE36D0B2-DDC3-34E0-721D-07DEF0BEFF83}"/>
                  </a:ext>
                </a:extLst>
              </p:cNvPr>
              <p:cNvSpPr txBox="1"/>
              <p:nvPr/>
            </p:nvSpPr>
            <p:spPr>
              <a:xfrm>
                <a:off x="1078988" y="3624525"/>
                <a:ext cx="4001415"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𝑠𝑦𝑛</m:t>
                      </m:r>
                      <m:r>
                        <a:rPr lang="en-US" b="0" i="1" smtClean="0">
                          <a:latin typeface="Cambria Math" panose="02040503050406030204" pitchFamily="18" charset="0"/>
                        </a:rPr>
                        <m:t>.</m:t>
                      </m:r>
                      <m:r>
                        <a:rPr lang="en-US" b="0" i="1" smtClean="0">
                          <a:latin typeface="Cambria Math" panose="02040503050406030204" pitchFamily="18" charset="0"/>
                        </a:rPr>
                        <m:t>𝑓𝑜𝑟𝑒𝑐𝑎𝑠𝑡</m:t>
                      </m:r>
                      <m:r>
                        <a:rPr lang="en-US" b="0" i="1" smtClean="0">
                          <a:latin typeface="Cambria Math" panose="02040503050406030204" pitchFamily="18" charset="0"/>
                        </a:rPr>
                        <m:t>=</m:t>
                      </m:r>
                      <m:r>
                        <a:rPr lang="en-US" b="0" i="1" smtClean="0">
                          <a:latin typeface="Cambria Math" panose="02040503050406030204" pitchFamily="18" charset="0"/>
                        </a:rPr>
                        <m:t>𝑠𝑦𝑛</m:t>
                      </m:r>
                      <m:r>
                        <a:rPr lang="en-US" b="0" i="1" smtClean="0">
                          <a:latin typeface="Cambria Math" panose="02040503050406030204" pitchFamily="18" charset="0"/>
                        </a:rPr>
                        <m:t>. </m:t>
                      </m:r>
                      <m:r>
                        <a:rPr lang="en-US" b="0" i="1" smtClean="0">
                          <a:latin typeface="Cambria Math" panose="02040503050406030204" pitchFamily="18" charset="0"/>
                        </a:rPr>
                        <m:t>𝑜𝑏𝑠𝑒𝑟𝑣𝑒𝑑</m:t>
                      </m:r>
                      <m:r>
                        <a:rPr lang="en-US" b="0" i="1" smtClean="0">
                          <a:latin typeface="Cambria Math" panose="02040503050406030204" pitchFamily="18" charset="0"/>
                        </a:rPr>
                        <m:t>+</m:t>
                      </m:r>
                      <m:r>
                        <a:rPr lang="en-US" b="0" i="1" smtClean="0">
                          <a:latin typeface="Cambria Math" panose="02040503050406030204" pitchFamily="18" charset="0"/>
                        </a:rPr>
                        <m:t>𝑒𝑟𝑟𝑜𝑟</m:t>
                      </m:r>
                    </m:oMath>
                  </m:oMathPara>
                </a14:m>
                <a:endParaRPr lang="en-US" dirty="0"/>
              </a:p>
            </p:txBody>
          </p:sp>
        </mc:Choice>
        <mc:Fallback xmlns="">
          <p:sp>
            <p:nvSpPr>
              <p:cNvPr id="11" name="TextBox 10">
                <a:extLst>
                  <a:ext uri="{FF2B5EF4-FFF2-40B4-BE49-F238E27FC236}">
                    <a16:creationId xmlns:a16="http://schemas.microsoft.com/office/drawing/2014/main" id="{FE36D0B2-DDC3-34E0-721D-07DEF0BEFF83}"/>
                  </a:ext>
                </a:extLst>
              </p:cNvPr>
              <p:cNvSpPr txBox="1">
                <a:spLocks noRot="1" noChangeAspect="1" noMove="1" noResize="1" noEditPoints="1" noAdjustHandles="1" noChangeArrowheads="1" noChangeShapeType="1" noTextEdit="1"/>
              </p:cNvSpPr>
              <p:nvPr/>
            </p:nvSpPr>
            <p:spPr>
              <a:xfrm>
                <a:off x="1078988" y="3624525"/>
                <a:ext cx="4001415" cy="276999"/>
              </a:xfrm>
              <a:prstGeom prst="rect">
                <a:avLst/>
              </a:prstGeom>
              <a:blipFill>
                <a:blip r:embed="rId7"/>
                <a:stretch>
                  <a:fillRect l="-915" t="-2222" r="-305" b="-37778"/>
                </a:stretch>
              </a:blipFill>
            </p:spPr>
            <p:txBody>
              <a:bodyPr/>
              <a:lstStyle/>
              <a:p>
                <a:r>
                  <a:rPr lang="en-US">
                    <a:noFill/>
                  </a:rPr>
                  <a:t> </a:t>
                </a:r>
              </a:p>
            </p:txBody>
          </p:sp>
        </mc:Fallback>
      </mc:AlternateContent>
      <p:sp>
        <p:nvSpPr>
          <p:cNvPr id="12" name="Rectangle 11">
            <a:extLst>
              <a:ext uri="{FF2B5EF4-FFF2-40B4-BE49-F238E27FC236}">
                <a16:creationId xmlns:a16="http://schemas.microsoft.com/office/drawing/2014/main" id="{C33910E3-28FC-46A0-712B-62D55B840BC8}"/>
              </a:ext>
            </a:extLst>
          </p:cNvPr>
          <p:cNvSpPr/>
          <p:nvPr/>
        </p:nvSpPr>
        <p:spPr>
          <a:xfrm>
            <a:off x="6448424" y="961901"/>
            <a:ext cx="5476877" cy="5667499"/>
          </a:xfrm>
          <a:prstGeom prst="rect">
            <a:avLst/>
          </a:prstGeom>
          <a:solidFill>
            <a:schemeClr val="tx2">
              <a:alpha val="89000"/>
            </a:schemeClr>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4" name="Picture 13">
            <a:extLst>
              <a:ext uri="{FF2B5EF4-FFF2-40B4-BE49-F238E27FC236}">
                <a16:creationId xmlns:a16="http://schemas.microsoft.com/office/drawing/2014/main" id="{C3EA1290-F63D-76A9-402A-215CB1292982}"/>
              </a:ext>
            </a:extLst>
          </p:cNvPr>
          <p:cNvPicPr>
            <a:picLocks noChangeAspect="1"/>
          </p:cNvPicPr>
          <p:nvPr/>
        </p:nvPicPr>
        <p:blipFill>
          <a:blip r:embed="rId8"/>
          <a:stretch>
            <a:fillRect/>
          </a:stretch>
        </p:blipFill>
        <p:spPr>
          <a:xfrm>
            <a:off x="8334481" y="1581325"/>
            <a:ext cx="1704762" cy="2800000"/>
          </a:xfrm>
          <a:prstGeom prst="rect">
            <a:avLst/>
          </a:prstGeom>
        </p:spPr>
      </p:pic>
      <p:pic>
        <p:nvPicPr>
          <p:cNvPr id="16" name="Picture 15">
            <a:extLst>
              <a:ext uri="{FF2B5EF4-FFF2-40B4-BE49-F238E27FC236}">
                <a16:creationId xmlns:a16="http://schemas.microsoft.com/office/drawing/2014/main" id="{90392417-4EB5-5EE1-EC7B-CF25D2598DEE}"/>
              </a:ext>
            </a:extLst>
          </p:cNvPr>
          <p:cNvPicPr>
            <a:picLocks noChangeAspect="1"/>
          </p:cNvPicPr>
          <p:nvPr/>
        </p:nvPicPr>
        <p:blipFill>
          <a:blip r:embed="rId9"/>
          <a:stretch>
            <a:fillRect/>
          </a:stretch>
        </p:blipFill>
        <p:spPr>
          <a:xfrm>
            <a:off x="8343615" y="1581325"/>
            <a:ext cx="1628571" cy="3523809"/>
          </a:xfrm>
          <a:prstGeom prst="rect">
            <a:avLst/>
          </a:prstGeom>
        </p:spPr>
      </p:pic>
    </p:spTree>
    <p:extLst>
      <p:ext uri="{BB962C8B-B14F-4D97-AF65-F5344CB8AC3E}">
        <p14:creationId xmlns:p14="http://schemas.microsoft.com/office/powerpoint/2010/main" val="3615339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12" end="12"/>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F72269-7D2C-F370-B3CF-9A12EDDB2F9A}"/>
              </a:ext>
            </a:extLst>
          </p:cNvPr>
          <p:cNvSpPr>
            <a:spLocks noGrp="1"/>
          </p:cNvSpPr>
          <p:nvPr>
            <p:ph sz="quarter" idx="10"/>
          </p:nvPr>
        </p:nvSpPr>
        <p:spPr/>
        <p:txBody>
          <a:bodyPr/>
          <a:lstStyle/>
          <a:p>
            <a:pPr marL="342900" indent="-342900">
              <a:buFontTx/>
              <a:buChar char="-"/>
            </a:pPr>
            <a:endParaRPr lang="en-US" dirty="0"/>
          </a:p>
          <a:p>
            <a:pPr marL="342900" indent="-342900">
              <a:buFontTx/>
              <a:buChar char="-"/>
            </a:pPr>
            <a:r>
              <a:rPr lang="en-US" dirty="0"/>
              <a:t>Synthetic Forecast Generator in WAT only tested on Prado with a </a:t>
            </a:r>
            <a:r>
              <a:rPr lang="en-US" i="1" dirty="0"/>
              <a:t>single forecast location</a:t>
            </a:r>
          </a:p>
          <a:p>
            <a:pPr lvl="1" indent="0">
              <a:buNone/>
            </a:pPr>
            <a:r>
              <a:rPr lang="en-US" i="1" dirty="0"/>
              <a:t>	HEC plans to support districts implementing this on more locations</a:t>
            </a:r>
          </a:p>
          <a:p>
            <a:pPr lvl="1" indent="0">
              <a:buNone/>
            </a:pPr>
            <a:endParaRPr lang="en-US" i="1" dirty="0"/>
          </a:p>
          <a:p>
            <a:pPr marL="342900" indent="-342900">
              <a:buFontTx/>
              <a:buChar char="-"/>
            </a:pPr>
            <a:r>
              <a:rPr lang="en-US" dirty="0"/>
              <a:t>Hindcast dataset:</a:t>
            </a:r>
          </a:p>
          <a:p>
            <a:pPr marL="569913" lvl="1" indent="-342900">
              <a:buFontTx/>
              <a:buChar char="-"/>
            </a:pPr>
            <a:r>
              <a:rPr lang="en-US" dirty="0"/>
              <a:t>available at all necessary locations</a:t>
            </a:r>
          </a:p>
          <a:p>
            <a:pPr marL="569913" lvl="1" indent="-342900">
              <a:buFontTx/>
              <a:buChar char="-"/>
            </a:pPr>
            <a:r>
              <a:rPr lang="en-US" dirty="0"/>
              <a:t>representative of forecast skill across the whole range of flood events</a:t>
            </a:r>
          </a:p>
          <a:p>
            <a:pPr marL="569913" lvl="1" indent="-342900">
              <a:buFontTx/>
              <a:buChar char="-"/>
            </a:pPr>
            <a:r>
              <a:rPr lang="en-US" dirty="0"/>
              <a:t>forecast skill / sources of error are not changing over time (stationarity)</a:t>
            </a:r>
          </a:p>
          <a:p>
            <a:pPr marL="569913" lvl="1" indent="-342900">
              <a:buFontTx/>
              <a:buChar char="-"/>
            </a:pPr>
            <a:endParaRPr lang="en-US" dirty="0"/>
          </a:p>
          <a:p>
            <a:r>
              <a:rPr lang="en-US" dirty="0"/>
              <a:t>- Ensemble Forecast Processor in WAT still needs better UI from CWMS version</a:t>
            </a:r>
          </a:p>
        </p:txBody>
      </p:sp>
      <p:sp>
        <p:nvSpPr>
          <p:cNvPr id="3" name="Footer Placeholder 2">
            <a:extLst>
              <a:ext uri="{FF2B5EF4-FFF2-40B4-BE49-F238E27FC236}">
                <a16:creationId xmlns:a16="http://schemas.microsoft.com/office/drawing/2014/main" id="{E9520A47-13A5-F8F1-0044-487722D8B02A}"/>
              </a:ext>
            </a:extLst>
          </p:cNvPr>
          <p:cNvSpPr>
            <a:spLocks noGrp="1"/>
          </p:cNvSpPr>
          <p:nvPr>
            <p:ph type="ftr" sz="quarter" idx="12"/>
          </p:nvPr>
        </p:nvSpPr>
        <p:spPr/>
        <p:txBody>
          <a:bodyPr/>
          <a:lstStyle/>
          <a:p>
            <a:endParaRPr lang="en-US" dirty="0"/>
          </a:p>
        </p:txBody>
      </p:sp>
      <p:sp>
        <p:nvSpPr>
          <p:cNvPr id="4" name="Title 3">
            <a:extLst>
              <a:ext uri="{FF2B5EF4-FFF2-40B4-BE49-F238E27FC236}">
                <a16:creationId xmlns:a16="http://schemas.microsoft.com/office/drawing/2014/main" id="{5C5FCDDD-2680-2FD1-8D65-C8C3430B5D33}"/>
              </a:ext>
            </a:extLst>
          </p:cNvPr>
          <p:cNvSpPr>
            <a:spLocks noGrp="1"/>
          </p:cNvSpPr>
          <p:nvPr>
            <p:ph type="title"/>
          </p:nvPr>
        </p:nvSpPr>
        <p:spPr/>
        <p:txBody>
          <a:bodyPr/>
          <a:lstStyle/>
          <a:p>
            <a:r>
              <a:rPr lang="en-US" dirty="0"/>
              <a:t>Caveats and Challenges FROM CASE STUDY</a:t>
            </a:r>
          </a:p>
        </p:txBody>
      </p:sp>
    </p:spTree>
    <p:extLst>
      <p:ext uri="{BB962C8B-B14F-4D97-AF65-F5344CB8AC3E}">
        <p14:creationId xmlns:p14="http://schemas.microsoft.com/office/powerpoint/2010/main" val="24868141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8C4CE-9E43-47AF-AE1B-9AF303509A44}"/>
              </a:ext>
            </a:extLst>
          </p:cNvPr>
          <p:cNvSpPr>
            <a:spLocks noGrp="1"/>
          </p:cNvSpPr>
          <p:nvPr>
            <p:ph type="title"/>
          </p:nvPr>
        </p:nvSpPr>
        <p:spPr/>
        <p:txBody>
          <a:bodyPr/>
          <a:lstStyle/>
          <a:p>
            <a:r>
              <a:rPr lang="en-US" dirty="0"/>
              <a:t>Output Metrics</a:t>
            </a:r>
          </a:p>
        </p:txBody>
      </p:sp>
      <p:sp>
        <p:nvSpPr>
          <p:cNvPr id="3" name="Content Placeholder 2">
            <a:extLst>
              <a:ext uri="{FF2B5EF4-FFF2-40B4-BE49-F238E27FC236}">
                <a16:creationId xmlns:a16="http://schemas.microsoft.com/office/drawing/2014/main" id="{F02C2D06-101E-4545-B43E-C2FAA809C22F}"/>
              </a:ext>
            </a:extLst>
          </p:cNvPr>
          <p:cNvSpPr>
            <a:spLocks noGrp="1"/>
          </p:cNvSpPr>
          <p:nvPr>
            <p:ph sz="quarter" idx="10"/>
          </p:nvPr>
        </p:nvSpPr>
        <p:spPr>
          <a:xfrm>
            <a:off x="266700" y="1028700"/>
            <a:ext cx="6032500" cy="5600700"/>
          </a:xfrm>
        </p:spPr>
        <p:txBody>
          <a:bodyPr/>
          <a:lstStyle/>
          <a:p>
            <a:r>
              <a:rPr lang="en-US" i="1" dirty="0"/>
              <a:t>WAT Results can inform many different metrics</a:t>
            </a:r>
            <a:endParaRPr lang="en-US" dirty="0"/>
          </a:p>
          <a:p>
            <a:endParaRPr lang="en-US" dirty="0"/>
          </a:p>
          <a:p>
            <a:pPr marL="342900" indent="-342900">
              <a:buFontTx/>
              <a:buChar char="-"/>
            </a:pPr>
            <a:r>
              <a:rPr lang="en-US" dirty="0"/>
              <a:t>FRA (Monte Carlo) compute:  </a:t>
            </a:r>
          </a:p>
          <a:p>
            <a:pPr marL="804863" lvl="2" indent="-342900">
              <a:buFontTx/>
              <a:buChar char="-"/>
            </a:pPr>
            <a:r>
              <a:rPr lang="en-US" dirty="0"/>
              <a:t>Peak outflow for flood risk management performance, </a:t>
            </a:r>
          </a:p>
          <a:p>
            <a:pPr marL="804863" lvl="2" indent="-342900">
              <a:buFontTx/>
              <a:buChar char="-"/>
            </a:pPr>
            <a:r>
              <a:rPr lang="en-US" dirty="0"/>
              <a:t>Peak pool elevation for dam structure loading, impacts on upstream inundation.</a:t>
            </a:r>
          </a:p>
          <a:p>
            <a:pPr marL="342900" indent="-342900">
              <a:buFontTx/>
              <a:buChar char="-"/>
            </a:pPr>
            <a:r>
              <a:rPr lang="en-US" dirty="0"/>
              <a:t>Deterministic POR compute</a:t>
            </a:r>
          </a:p>
          <a:p>
            <a:pPr lvl="1" indent="0">
              <a:buNone/>
            </a:pPr>
            <a:r>
              <a:rPr lang="en-US" dirty="0"/>
              <a:t>	 (or synthetic PORs)</a:t>
            </a:r>
          </a:p>
          <a:p>
            <a:pPr marL="804863" lvl="2" indent="-342900">
              <a:buFontTx/>
              <a:buChar char="-"/>
            </a:pPr>
            <a:r>
              <a:rPr lang="en-US" dirty="0"/>
              <a:t>duration analysis on regulated flow: </a:t>
            </a:r>
          </a:p>
          <a:p>
            <a:pPr lvl="3" indent="0">
              <a:buNone/>
            </a:pPr>
            <a:r>
              <a:rPr lang="en-US" dirty="0"/>
              <a:t>	conservation of water benefits, ecosystem benefits </a:t>
            </a:r>
          </a:p>
          <a:p>
            <a:pPr marL="804863" lvl="2" indent="-342900">
              <a:buFontTx/>
              <a:buChar char="-"/>
            </a:pPr>
            <a:r>
              <a:rPr lang="en-US" dirty="0"/>
              <a:t>Timing, duration of increased pool elevation for impacts in reservoir pool  (recreation, ecosystem)</a:t>
            </a:r>
          </a:p>
          <a:p>
            <a:pPr marL="804863" lvl="2" indent="-342900">
              <a:buFontTx/>
              <a:buChar char="-"/>
            </a:pPr>
            <a:r>
              <a:rPr lang="en-US" dirty="0"/>
              <a:t>volume / timing of water delivered annually</a:t>
            </a:r>
          </a:p>
          <a:p>
            <a:pPr marL="804863" lvl="2" indent="-342900">
              <a:buFontTx/>
              <a:buChar char="-"/>
            </a:pPr>
            <a:endParaRPr lang="en-US" dirty="0"/>
          </a:p>
          <a:p>
            <a:r>
              <a:rPr lang="en-US" i="1" dirty="0"/>
              <a:t>Other metrics / analysis a study could consider:</a:t>
            </a:r>
          </a:p>
          <a:p>
            <a:pPr marL="804863" lvl="2" indent="-342900">
              <a:buFontTx/>
              <a:buChar char="-"/>
            </a:pPr>
            <a:r>
              <a:rPr lang="en-US" dirty="0"/>
              <a:t>Resilience/</a:t>
            </a:r>
            <a:r>
              <a:rPr lang="en-US" b="1" i="1" dirty="0"/>
              <a:t>robustness</a:t>
            </a:r>
            <a:r>
              <a:rPr lang="en-US" dirty="0"/>
              <a:t> </a:t>
            </a:r>
            <a:r>
              <a:rPr lang="en-US" b="1" dirty="0"/>
              <a:t>to forecast error</a:t>
            </a:r>
          </a:p>
          <a:p>
            <a:pPr marL="804863" lvl="2" indent="-342900">
              <a:buFontTx/>
              <a:buChar char="-"/>
            </a:pPr>
            <a:r>
              <a:rPr lang="en-US" dirty="0"/>
              <a:t>Flood Risk / frequency of consequences</a:t>
            </a:r>
          </a:p>
          <a:p>
            <a:pPr marL="342900" indent="-342900">
              <a:buFontTx/>
              <a:buChar char="-"/>
            </a:pPr>
            <a:endParaRPr lang="en-US" dirty="0"/>
          </a:p>
          <a:p>
            <a:pPr marL="342900" indent="-342900">
              <a:buFontTx/>
              <a:buChar char="-"/>
            </a:pPr>
            <a:endParaRPr lang="en-US" dirty="0"/>
          </a:p>
        </p:txBody>
      </p:sp>
      <p:pic>
        <p:nvPicPr>
          <p:cNvPr id="4" name="Picture 3">
            <a:extLst>
              <a:ext uri="{FF2B5EF4-FFF2-40B4-BE49-F238E27FC236}">
                <a16:creationId xmlns:a16="http://schemas.microsoft.com/office/drawing/2014/main" id="{555DC14F-0C16-A958-2EF6-AF5DB752BDD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7146" b="2909"/>
          <a:stretch/>
        </p:blipFill>
        <p:spPr>
          <a:xfrm>
            <a:off x="6765925" y="2316423"/>
            <a:ext cx="4324478" cy="3025254"/>
          </a:xfrm>
          <a:prstGeom prst="rect">
            <a:avLst/>
          </a:prstGeom>
          <a:ln>
            <a:noFill/>
          </a:ln>
        </p:spPr>
      </p:pic>
    </p:spTree>
    <p:extLst>
      <p:ext uri="{BB962C8B-B14F-4D97-AF65-F5344CB8AC3E}">
        <p14:creationId xmlns:p14="http://schemas.microsoft.com/office/powerpoint/2010/main" val="3363876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5B9EE9-B27A-6C0C-C522-4B35BCAA2030}"/>
              </a:ext>
            </a:extLst>
          </p:cNvPr>
          <p:cNvSpPr>
            <a:spLocks noGrp="1"/>
          </p:cNvSpPr>
          <p:nvPr>
            <p:ph sz="quarter" idx="10"/>
          </p:nvPr>
        </p:nvSpPr>
        <p:spPr/>
        <p:txBody>
          <a:bodyPr/>
          <a:lstStyle/>
          <a:p>
            <a:r>
              <a:rPr lang="en-US" dirty="0"/>
              <a:t>Ways to be wrong with the forecast -&gt; impact to reservoir operations</a:t>
            </a:r>
          </a:p>
          <a:p>
            <a:pPr lvl="1" indent="0">
              <a:buNone/>
            </a:pPr>
            <a:endParaRPr lang="en-US" dirty="0"/>
          </a:p>
          <a:p>
            <a:pPr lvl="1" indent="0">
              <a:buNone/>
            </a:pPr>
            <a:r>
              <a:rPr lang="en-US" dirty="0"/>
              <a:t>FRM: Captured too much of a flood, or did not reserve enough space</a:t>
            </a:r>
          </a:p>
          <a:p>
            <a:pPr marL="569913" lvl="1" indent="-342900">
              <a:buFontTx/>
              <a:buChar char="-"/>
            </a:pPr>
            <a:r>
              <a:rPr lang="en-US" dirty="0"/>
              <a:t>Increased downstream flows above channel capacity or other threshold</a:t>
            </a:r>
          </a:p>
          <a:p>
            <a:pPr marL="569913" lvl="1" indent="-342900">
              <a:buFontTx/>
              <a:buChar char="-"/>
            </a:pPr>
            <a:r>
              <a:rPr lang="en-US" dirty="0"/>
              <a:t>Increase in peak pool frequency above allowable FIRO operation</a:t>
            </a:r>
          </a:p>
          <a:p>
            <a:pPr marL="569913" lvl="1" indent="-342900">
              <a:buFontTx/>
              <a:buChar char="-"/>
            </a:pPr>
            <a:r>
              <a:rPr lang="en-US" dirty="0"/>
              <a:t>Spillway activation</a:t>
            </a:r>
          </a:p>
          <a:p>
            <a:pPr lvl="1" indent="0">
              <a:buNone/>
            </a:pPr>
            <a:endParaRPr lang="en-US" dirty="0"/>
          </a:p>
          <a:p>
            <a:r>
              <a:rPr lang="en-US" dirty="0"/>
              <a:t>  Other impacts: Failed to capture a flood event</a:t>
            </a:r>
          </a:p>
          <a:p>
            <a:pPr marL="569913" lvl="1" indent="-342900">
              <a:buFontTx/>
              <a:buChar char="-"/>
            </a:pPr>
            <a:r>
              <a:rPr lang="en-US" dirty="0"/>
              <a:t>Compromising chance to refill reservoir  -&gt; </a:t>
            </a:r>
          </a:p>
          <a:p>
            <a:pPr lvl="2" indent="0">
              <a:buNone/>
            </a:pPr>
            <a:r>
              <a:rPr lang="en-US" dirty="0"/>
              <a:t>		lower storage after an event or at the end of flood season</a:t>
            </a:r>
          </a:p>
          <a:p>
            <a:pPr marL="569913" lvl="1" indent="-342900">
              <a:buFontTx/>
              <a:buChar char="-"/>
            </a:pPr>
            <a:r>
              <a:rPr lang="en-US" dirty="0"/>
              <a:t>Late (or early) timing of releases. -&gt;</a:t>
            </a:r>
          </a:p>
          <a:p>
            <a:pPr lvl="2" indent="0">
              <a:buNone/>
            </a:pPr>
            <a:r>
              <a:rPr lang="en-US" dirty="0"/>
              <a:t>		relative difference in unregulated to regulated peaks</a:t>
            </a:r>
          </a:p>
          <a:p>
            <a:pPr lvl="1" indent="0">
              <a:buNone/>
            </a:pPr>
            <a:endParaRPr lang="en-US" dirty="0"/>
          </a:p>
          <a:p>
            <a:r>
              <a:rPr lang="en-US" dirty="0"/>
              <a:t>Compare paired sets of flood events on two (or more) alternatives</a:t>
            </a:r>
          </a:p>
          <a:p>
            <a:pPr marL="569913" lvl="1" indent="-342900">
              <a:buFontTx/>
              <a:buChar char="-"/>
            </a:pPr>
            <a:r>
              <a:rPr lang="en-US" i="1" dirty="0"/>
              <a:t>A </a:t>
            </a:r>
            <a:r>
              <a:rPr lang="en-US" b="1" i="1" dirty="0"/>
              <a:t>more robust alternative</a:t>
            </a:r>
            <a:r>
              <a:rPr lang="en-US" i="1" dirty="0"/>
              <a:t> should have less uncertainty in the regulated flow.</a:t>
            </a:r>
          </a:p>
          <a:p>
            <a:pPr marL="569913" lvl="1" indent="-342900">
              <a:buFontTx/>
              <a:buChar char="-"/>
            </a:pPr>
            <a:r>
              <a:rPr lang="en-US" dirty="0"/>
              <a:t>Robustness testing </a:t>
            </a:r>
            <a:r>
              <a:rPr lang="en-US" i="1" dirty="0"/>
              <a:t>might not </a:t>
            </a:r>
            <a:r>
              <a:rPr lang="en-US" dirty="0"/>
              <a:t>require as large of a compute as a proper determination of flood risk, could be done earlier in the evaluation of alternatives.</a:t>
            </a:r>
          </a:p>
          <a:p>
            <a:pPr marL="342900" indent="-342900">
              <a:buFontTx/>
              <a:buChar char="-"/>
            </a:pPr>
            <a:endParaRPr lang="en-US" dirty="0"/>
          </a:p>
          <a:p>
            <a:endParaRPr lang="en-US" dirty="0"/>
          </a:p>
        </p:txBody>
      </p:sp>
      <p:sp>
        <p:nvSpPr>
          <p:cNvPr id="3" name="Footer Placeholder 2">
            <a:extLst>
              <a:ext uri="{FF2B5EF4-FFF2-40B4-BE49-F238E27FC236}">
                <a16:creationId xmlns:a16="http://schemas.microsoft.com/office/drawing/2014/main" id="{E2807EBD-79DB-A5B5-1D83-CFA04FD5B744}"/>
              </a:ext>
            </a:extLst>
          </p:cNvPr>
          <p:cNvSpPr>
            <a:spLocks noGrp="1"/>
          </p:cNvSpPr>
          <p:nvPr>
            <p:ph type="ftr" sz="quarter" idx="12"/>
          </p:nvPr>
        </p:nvSpPr>
        <p:spPr/>
        <p:txBody>
          <a:bodyPr/>
          <a:lstStyle/>
          <a:p>
            <a:endParaRPr lang="en-US" dirty="0"/>
          </a:p>
        </p:txBody>
      </p:sp>
      <p:sp>
        <p:nvSpPr>
          <p:cNvPr id="4" name="Title 3">
            <a:extLst>
              <a:ext uri="{FF2B5EF4-FFF2-40B4-BE49-F238E27FC236}">
                <a16:creationId xmlns:a16="http://schemas.microsoft.com/office/drawing/2014/main" id="{FB988E11-AFBA-6008-CE15-28371A0E1449}"/>
              </a:ext>
            </a:extLst>
          </p:cNvPr>
          <p:cNvSpPr>
            <a:spLocks noGrp="1"/>
          </p:cNvSpPr>
          <p:nvPr>
            <p:ph type="title"/>
          </p:nvPr>
        </p:nvSpPr>
        <p:spPr/>
        <p:txBody>
          <a:bodyPr/>
          <a:lstStyle/>
          <a:p>
            <a:r>
              <a:rPr lang="en-US" dirty="0"/>
              <a:t>OUTPUT METRICS – ASSESSING OPERATIONS</a:t>
            </a:r>
          </a:p>
        </p:txBody>
      </p:sp>
    </p:spTree>
    <p:extLst>
      <p:ext uri="{BB962C8B-B14F-4D97-AF65-F5344CB8AC3E}">
        <p14:creationId xmlns:p14="http://schemas.microsoft.com/office/powerpoint/2010/main" val="27572419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9E78751-DFB1-9FA1-DC00-E76BFA60B42D}"/>
              </a:ext>
            </a:extLst>
          </p:cNvPr>
          <p:cNvSpPr>
            <a:spLocks noGrp="1"/>
          </p:cNvSpPr>
          <p:nvPr>
            <p:ph sz="quarter" idx="10"/>
          </p:nvPr>
        </p:nvSpPr>
        <p:spPr/>
        <p:txBody>
          <a:bodyPr/>
          <a:lstStyle/>
          <a:p>
            <a:pPr lvl="1" indent="0">
              <a:buNone/>
            </a:pPr>
            <a:r>
              <a:rPr lang="en-US" dirty="0"/>
              <a:t>“Watershed Analysis Tool”</a:t>
            </a:r>
          </a:p>
          <a:p>
            <a:pPr marL="684213" lvl="1" indent="-457200">
              <a:buAutoNum type="alphaLcPeriod"/>
            </a:pPr>
            <a:r>
              <a:rPr lang="en-US" dirty="0"/>
              <a:t>Model Integration </a:t>
            </a:r>
          </a:p>
          <a:p>
            <a:pPr marL="747713" lvl="2" indent="-285750">
              <a:buFontTx/>
              <a:buChar char="-"/>
            </a:pPr>
            <a:r>
              <a:rPr lang="en-US" dirty="0"/>
              <a:t>Desktop application with Distributed Compute option</a:t>
            </a:r>
          </a:p>
          <a:p>
            <a:pPr marL="747713" lvl="2" indent="-285750">
              <a:buFontTx/>
              <a:buChar char="-"/>
            </a:pPr>
            <a:r>
              <a:rPr lang="en-US" dirty="0"/>
              <a:t>Plugin Architecture</a:t>
            </a:r>
          </a:p>
          <a:p>
            <a:pPr marL="747713" lvl="2" indent="-285750">
              <a:buFontTx/>
              <a:buChar char="-"/>
            </a:pPr>
            <a:r>
              <a:rPr lang="en-US" dirty="0"/>
              <a:t>Supports HEC programs, easy to extend to others</a:t>
            </a:r>
          </a:p>
          <a:p>
            <a:pPr marL="684213" lvl="1" indent="-457200">
              <a:buAutoNum type="alphaLcPeriod"/>
            </a:pPr>
            <a:endParaRPr lang="en-US" dirty="0"/>
          </a:p>
          <a:p>
            <a:pPr marL="684213" lvl="1" indent="-457200">
              <a:buAutoNum type="alphaLcPeriod"/>
            </a:pPr>
            <a:r>
              <a:rPr lang="en-US" dirty="0"/>
              <a:t>Event-based Monte Carlo simulation</a:t>
            </a:r>
          </a:p>
          <a:p>
            <a:pPr marL="747713" lvl="2" indent="-285750">
              <a:buFontTx/>
              <a:buChar char="-"/>
            </a:pPr>
            <a:r>
              <a:rPr lang="en-US" dirty="0"/>
              <a:t>Separate natural variability from knowledge uncertainty</a:t>
            </a:r>
          </a:p>
          <a:p>
            <a:pPr marL="747713" lvl="2" indent="-285750">
              <a:buFontTx/>
              <a:buChar char="-"/>
            </a:pPr>
            <a:r>
              <a:rPr lang="en-US" dirty="0"/>
              <a:t>System-based approach</a:t>
            </a:r>
          </a:p>
          <a:p>
            <a:pPr marL="684213" lvl="1" indent="-457200">
              <a:buAutoNum type="alphaLcPeriod"/>
            </a:pPr>
            <a:endParaRPr lang="en-US" dirty="0"/>
          </a:p>
        </p:txBody>
      </p:sp>
      <p:sp>
        <p:nvSpPr>
          <p:cNvPr id="3" name="Footer Placeholder 2">
            <a:extLst>
              <a:ext uri="{FF2B5EF4-FFF2-40B4-BE49-F238E27FC236}">
                <a16:creationId xmlns:a16="http://schemas.microsoft.com/office/drawing/2014/main" id="{D061B16D-211A-F450-F4BA-DF5D3614761E}"/>
              </a:ext>
            </a:extLst>
          </p:cNvPr>
          <p:cNvSpPr>
            <a:spLocks noGrp="1"/>
          </p:cNvSpPr>
          <p:nvPr>
            <p:ph type="ftr" sz="quarter" idx="12"/>
          </p:nvPr>
        </p:nvSpPr>
        <p:spPr/>
        <p:txBody>
          <a:bodyPr/>
          <a:lstStyle/>
          <a:p>
            <a:endParaRPr lang="en-US" dirty="0"/>
          </a:p>
        </p:txBody>
      </p:sp>
      <p:sp>
        <p:nvSpPr>
          <p:cNvPr id="4" name="Title 3">
            <a:extLst>
              <a:ext uri="{FF2B5EF4-FFF2-40B4-BE49-F238E27FC236}">
                <a16:creationId xmlns:a16="http://schemas.microsoft.com/office/drawing/2014/main" id="{ED1239B9-DAA5-0C80-B349-C941E2ED3D85}"/>
              </a:ext>
            </a:extLst>
          </p:cNvPr>
          <p:cNvSpPr>
            <a:spLocks noGrp="1"/>
          </p:cNvSpPr>
          <p:nvPr>
            <p:ph type="title"/>
          </p:nvPr>
        </p:nvSpPr>
        <p:spPr/>
        <p:txBody>
          <a:bodyPr/>
          <a:lstStyle/>
          <a:p>
            <a:r>
              <a:rPr lang="en-US" dirty="0"/>
              <a:t>WHAT IS HEC-WAT?</a:t>
            </a:r>
          </a:p>
        </p:txBody>
      </p:sp>
      <p:pic>
        <p:nvPicPr>
          <p:cNvPr id="8" name="Picture 7">
            <a:extLst>
              <a:ext uri="{FF2B5EF4-FFF2-40B4-BE49-F238E27FC236}">
                <a16:creationId xmlns:a16="http://schemas.microsoft.com/office/drawing/2014/main" id="{9048958C-B62F-DD2B-A6C8-04B70BBC8D68}"/>
              </a:ext>
            </a:extLst>
          </p:cNvPr>
          <p:cNvPicPr>
            <a:picLocks noChangeAspect="1"/>
          </p:cNvPicPr>
          <p:nvPr/>
        </p:nvPicPr>
        <p:blipFill>
          <a:blip r:embed="rId3"/>
          <a:stretch>
            <a:fillRect/>
          </a:stretch>
        </p:blipFill>
        <p:spPr>
          <a:xfrm>
            <a:off x="6096000" y="849867"/>
            <a:ext cx="5955455" cy="5879152"/>
          </a:xfrm>
          <a:prstGeom prst="rect">
            <a:avLst/>
          </a:prstGeom>
        </p:spPr>
      </p:pic>
      <p:sp>
        <p:nvSpPr>
          <p:cNvPr id="9" name="TextBox 8">
            <a:extLst>
              <a:ext uri="{FF2B5EF4-FFF2-40B4-BE49-F238E27FC236}">
                <a16:creationId xmlns:a16="http://schemas.microsoft.com/office/drawing/2014/main" id="{BCB4E2E1-535C-FDBC-4741-8F1D8334CD4A}"/>
              </a:ext>
            </a:extLst>
          </p:cNvPr>
          <p:cNvSpPr txBox="1"/>
          <p:nvPr/>
        </p:nvSpPr>
        <p:spPr>
          <a:xfrm>
            <a:off x="6096000" y="6354423"/>
            <a:ext cx="2218944" cy="369332"/>
          </a:xfrm>
          <a:prstGeom prst="rect">
            <a:avLst/>
          </a:prstGeom>
          <a:noFill/>
        </p:spPr>
        <p:txBody>
          <a:bodyPr wrap="square" rtlCol="0">
            <a:spAutoFit/>
          </a:bodyPr>
          <a:lstStyle/>
          <a:p>
            <a:r>
              <a:rPr lang="en-US" b="1" i="1" dirty="0"/>
              <a:t>Hydrology</a:t>
            </a:r>
          </a:p>
        </p:txBody>
      </p:sp>
      <p:sp>
        <p:nvSpPr>
          <p:cNvPr id="10" name="TextBox 9">
            <a:extLst>
              <a:ext uri="{FF2B5EF4-FFF2-40B4-BE49-F238E27FC236}">
                <a16:creationId xmlns:a16="http://schemas.microsoft.com/office/drawing/2014/main" id="{3E2ED3E4-0270-58D1-978F-30B9EC9D1684}"/>
              </a:ext>
            </a:extLst>
          </p:cNvPr>
          <p:cNvSpPr txBox="1"/>
          <p:nvPr/>
        </p:nvSpPr>
        <p:spPr>
          <a:xfrm>
            <a:off x="6733985" y="1102147"/>
            <a:ext cx="2218944" cy="369332"/>
          </a:xfrm>
          <a:prstGeom prst="rect">
            <a:avLst/>
          </a:prstGeom>
          <a:noFill/>
        </p:spPr>
        <p:txBody>
          <a:bodyPr wrap="square" rtlCol="0">
            <a:spAutoFit/>
          </a:bodyPr>
          <a:lstStyle/>
          <a:p>
            <a:r>
              <a:rPr lang="en-US" b="1" i="1" dirty="0"/>
              <a:t>Reservoirs</a:t>
            </a:r>
          </a:p>
        </p:txBody>
      </p:sp>
      <p:sp>
        <p:nvSpPr>
          <p:cNvPr id="11" name="TextBox 10">
            <a:extLst>
              <a:ext uri="{FF2B5EF4-FFF2-40B4-BE49-F238E27FC236}">
                <a16:creationId xmlns:a16="http://schemas.microsoft.com/office/drawing/2014/main" id="{A9B02502-5B5E-AF20-809F-C8473B091CC0}"/>
              </a:ext>
            </a:extLst>
          </p:cNvPr>
          <p:cNvSpPr txBox="1"/>
          <p:nvPr/>
        </p:nvSpPr>
        <p:spPr>
          <a:xfrm>
            <a:off x="10004981" y="933434"/>
            <a:ext cx="2218944" cy="369332"/>
          </a:xfrm>
          <a:prstGeom prst="rect">
            <a:avLst/>
          </a:prstGeom>
          <a:noFill/>
        </p:spPr>
        <p:txBody>
          <a:bodyPr wrap="square" rtlCol="0">
            <a:spAutoFit/>
          </a:bodyPr>
          <a:lstStyle/>
          <a:p>
            <a:r>
              <a:rPr lang="en-US" b="1" i="1" dirty="0">
                <a:solidFill>
                  <a:schemeClr val="tx2"/>
                </a:solidFill>
              </a:rPr>
              <a:t>Hydraulics</a:t>
            </a:r>
          </a:p>
        </p:txBody>
      </p:sp>
      <p:pic>
        <p:nvPicPr>
          <p:cNvPr id="12" name="Picture 11">
            <a:extLst>
              <a:ext uri="{FF2B5EF4-FFF2-40B4-BE49-F238E27FC236}">
                <a16:creationId xmlns:a16="http://schemas.microsoft.com/office/drawing/2014/main" id="{338C14A2-8F7B-B578-88BA-4D94892FA71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7146" b="2909"/>
          <a:stretch/>
        </p:blipFill>
        <p:spPr>
          <a:xfrm>
            <a:off x="948366" y="3627896"/>
            <a:ext cx="4324478" cy="3025254"/>
          </a:xfrm>
          <a:prstGeom prst="rect">
            <a:avLst/>
          </a:prstGeom>
          <a:ln>
            <a:noFill/>
          </a:ln>
        </p:spPr>
      </p:pic>
      <p:sp>
        <p:nvSpPr>
          <p:cNvPr id="13" name="Arrow: Right 12">
            <a:extLst>
              <a:ext uri="{FF2B5EF4-FFF2-40B4-BE49-F238E27FC236}">
                <a16:creationId xmlns:a16="http://schemas.microsoft.com/office/drawing/2014/main" id="{AB64EF9A-DBBC-7AB5-0FCA-FDD9A03C54B3}"/>
              </a:ext>
            </a:extLst>
          </p:cNvPr>
          <p:cNvSpPr/>
          <p:nvPr/>
        </p:nvSpPr>
        <p:spPr>
          <a:xfrm rot="21263516" flipH="1">
            <a:off x="4884816" y="4439685"/>
            <a:ext cx="4838640" cy="453980"/>
          </a:xfrm>
          <a:prstGeom prst="rightArrow">
            <a:avLst/>
          </a:prstGeom>
          <a:solidFill>
            <a:srgbClr val="5B9BD5"/>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prstClr val="white"/>
                </a:solidFill>
                <a:latin typeface="Calibri" panose="020F0502020204030204"/>
              </a:rPr>
              <a:t>Individual events, m</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any times over</a:t>
            </a:r>
          </a:p>
        </p:txBody>
      </p:sp>
    </p:spTree>
    <p:extLst>
      <p:ext uri="{BB962C8B-B14F-4D97-AF65-F5344CB8AC3E}">
        <p14:creationId xmlns:p14="http://schemas.microsoft.com/office/powerpoint/2010/main" val="2699397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27">
            <a:extLst>
              <a:ext uri="{FF2B5EF4-FFF2-40B4-BE49-F238E27FC236}">
                <a16:creationId xmlns:a16="http://schemas.microsoft.com/office/drawing/2014/main" id="{BA2F51F9-8D2F-AE47-8595-0541DAC1EF84}"/>
              </a:ext>
            </a:extLst>
          </p:cNvPr>
          <p:cNvSpPr>
            <a:spLocks/>
          </p:cNvSpPr>
          <p:nvPr/>
        </p:nvSpPr>
        <p:spPr bwMode="auto">
          <a:xfrm>
            <a:off x="2898033" y="4817525"/>
            <a:ext cx="1173162" cy="1295400"/>
          </a:xfrm>
          <a:custGeom>
            <a:avLst/>
            <a:gdLst>
              <a:gd name="T0" fmla="*/ 0 w 672"/>
              <a:gd name="T1" fmla="*/ 2147483647 h 720"/>
              <a:gd name="T2" fmla="*/ 2147483647 w 672"/>
              <a:gd name="T3" fmla="*/ 2147483647 h 720"/>
              <a:gd name="T4" fmla="*/ 2147483647 w 672"/>
              <a:gd name="T5" fmla="*/ 2147483647 h 720"/>
              <a:gd name="T6" fmla="*/ 2147483647 w 672"/>
              <a:gd name="T7" fmla="*/ 2147483647 h 720"/>
              <a:gd name="T8" fmla="*/ 2147483647 w 672"/>
              <a:gd name="T9" fmla="*/ 0 h 720"/>
              <a:gd name="T10" fmla="*/ 0 60000 65536"/>
              <a:gd name="T11" fmla="*/ 0 60000 65536"/>
              <a:gd name="T12" fmla="*/ 0 60000 65536"/>
              <a:gd name="T13" fmla="*/ 0 60000 65536"/>
              <a:gd name="T14" fmla="*/ 0 60000 65536"/>
              <a:gd name="T15" fmla="*/ 0 w 672"/>
              <a:gd name="T16" fmla="*/ 0 h 720"/>
              <a:gd name="T17" fmla="*/ 672 w 672"/>
              <a:gd name="T18" fmla="*/ 720 h 720"/>
            </a:gdLst>
            <a:ahLst/>
            <a:cxnLst>
              <a:cxn ang="T10">
                <a:pos x="T0" y="T1"/>
              </a:cxn>
              <a:cxn ang="T11">
                <a:pos x="T2" y="T3"/>
              </a:cxn>
              <a:cxn ang="T12">
                <a:pos x="T4" y="T5"/>
              </a:cxn>
              <a:cxn ang="T13">
                <a:pos x="T6" y="T7"/>
              </a:cxn>
              <a:cxn ang="T14">
                <a:pos x="T8" y="T9"/>
              </a:cxn>
            </a:cxnLst>
            <a:rect l="T15" t="T16" r="T17" b="T18"/>
            <a:pathLst>
              <a:path w="672" h="720">
                <a:moveTo>
                  <a:pt x="0" y="720"/>
                </a:moveTo>
                <a:cubicBezTo>
                  <a:pt x="92" y="712"/>
                  <a:pt x="184" y="704"/>
                  <a:pt x="240" y="672"/>
                </a:cubicBezTo>
                <a:cubicBezTo>
                  <a:pt x="296" y="640"/>
                  <a:pt x="304" y="616"/>
                  <a:pt x="336" y="528"/>
                </a:cubicBezTo>
                <a:cubicBezTo>
                  <a:pt x="368" y="440"/>
                  <a:pt x="376" y="232"/>
                  <a:pt x="432" y="144"/>
                </a:cubicBezTo>
                <a:cubicBezTo>
                  <a:pt x="488" y="56"/>
                  <a:pt x="580" y="28"/>
                  <a:pt x="672" y="0"/>
                </a:cubicBezTo>
              </a:path>
            </a:pathLst>
          </a:custGeom>
          <a:noFill/>
          <a:ln w="15875" cmpd="sng">
            <a:solidFill>
              <a:schemeClr val="tx1"/>
            </a:solidFill>
            <a:round/>
            <a:headEnd/>
            <a:tailEnd/>
          </a:ln>
        </p:spPr>
        <p:txBody>
          <a:bodyPr wrap="none" anchor="ctr"/>
          <a:lstStyle/>
          <a:p>
            <a:endParaRPr lang="en-US"/>
          </a:p>
        </p:txBody>
      </p:sp>
      <p:sp>
        <p:nvSpPr>
          <p:cNvPr id="12" name="Freeform: Shape 11">
            <a:extLst>
              <a:ext uri="{FF2B5EF4-FFF2-40B4-BE49-F238E27FC236}">
                <a16:creationId xmlns:a16="http://schemas.microsoft.com/office/drawing/2014/main" id="{332A5A83-2AAA-4A05-1569-72782C48841F}"/>
              </a:ext>
            </a:extLst>
          </p:cNvPr>
          <p:cNvSpPr/>
          <p:nvPr/>
        </p:nvSpPr>
        <p:spPr>
          <a:xfrm>
            <a:off x="2432807" y="1913935"/>
            <a:ext cx="1593056" cy="1419071"/>
          </a:xfrm>
          <a:custGeom>
            <a:avLst/>
            <a:gdLst>
              <a:gd name="connsiteX0" fmla="*/ 0 w 1593056"/>
              <a:gd name="connsiteY0" fmla="*/ 1514475 h 1514475"/>
              <a:gd name="connsiteX1" fmla="*/ 185738 w 1593056"/>
              <a:gd name="connsiteY1" fmla="*/ 1185863 h 1514475"/>
              <a:gd name="connsiteX2" fmla="*/ 657225 w 1593056"/>
              <a:gd name="connsiteY2" fmla="*/ 807244 h 1514475"/>
              <a:gd name="connsiteX3" fmla="*/ 1278731 w 1593056"/>
              <a:gd name="connsiteY3" fmla="*/ 592932 h 1514475"/>
              <a:gd name="connsiteX4" fmla="*/ 1535906 w 1593056"/>
              <a:gd name="connsiteY4" fmla="*/ 235744 h 1514475"/>
              <a:gd name="connsiteX5" fmla="*/ 1593056 w 1593056"/>
              <a:gd name="connsiteY5" fmla="*/ 0 h 1514475"/>
              <a:gd name="connsiteX0" fmla="*/ 0 w 1593056"/>
              <a:gd name="connsiteY0" fmla="*/ 1514475 h 1514475"/>
              <a:gd name="connsiteX1" fmla="*/ 185738 w 1593056"/>
              <a:gd name="connsiteY1" fmla="*/ 1185863 h 1514475"/>
              <a:gd name="connsiteX2" fmla="*/ 657225 w 1593056"/>
              <a:gd name="connsiteY2" fmla="*/ 807244 h 1514475"/>
              <a:gd name="connsiteX3" fmla="*/ 1278731 w 1593056"/>
              <a:gd name="connsiteY3" fmla="*/ 592932 h 1514475"/>
              <a:gd name="connsiteX4" fmla="*/ 1500187 w 1593056"/>
              <a:gd name="connsiteY4" fmla="*/ 342900 h 1514475"/>
              <a:gd name="connsiteX5" fmla="*/ 1593056 w 1593056"/>
              <a:gd name="connsiteY5" fmla="*/ 0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3056" h="1514475">
                <a:moveTo>
                  <a:pt x="0" y="1514475"/>
                </a:moveTo>
                <a:cubicBezTo>
                  <a:pt x="38100" y="1409105"/>
                  <a:pt x="76201" y="1303735"/>
                  <a:pt x="185738" y="1185863"/>
                </a:cubicBezTo>
                <a:cubicBezTo>
                  <a:pt x="295275" y="1067991"/>
                  <a:pt x="475060" y="906066"/>
                  <a:pt x="657225" y="807244"/>
                </a:cubicBezTo>
                <a:cubicBezTo>
                  <a:pt x="839390" y="708422"/>
                  <a:pt x="1138237" y="670323"/>
                  <a:pt x="1278731" y="592932"/>
                </a:cubicBezTo>
                <a:cubicBezTo>
                  <a:pt x="1419225" y="515541"/>
                  <a:pt x="1447800" y="441722"/>
                  <a:pt x="1500187" y="342900"/>
                </a:cubicBezTo>
                <a:cubicBezTo>
                  <a:pt x="1552574" y="244078"/>
                  <a:pt x="1590674" y="68461"/>
                  <a:pt x="1593056" y="0"/>
                </a:cubicBezTo>
              </a:path>
            </a:pathLst>
          </a:cu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8">
            <a:extLst>
              <a:ext uri="{FF2B5EF4-FFF2-40B4-BE49-F238E27FC236}">
                <a16:creationId xmlns:a16="http://schemas.microsoft.com/office/drawing/2014/main" id="{D50C216A-ED6B-9229-466E-5840AD2B60C0}"/>
              </a:ext>
            </a:extLst>
          </p:cNvPr>
          <p:cNvSpPr>
            <a:spLocks/>
          </p:cNvSpPr>
          <p:nvPr/>
        </p:nvSpPr>
        <p:spPr bwMode="auto">
          <a:xfrm>
            <a:off x="5978033" y="2296198"/>
            <a:ext cx="1733550" cy="1066655"/>
          </a:xfrm>
          <a:custGeom>
            <a:avLst/>
            <a:gdLst>
              <a:gd name="T0" fmla="*/ 0 w 10000"/>
              <a:gd name="T1" fmla="*/ 2147483647 h 10000"/>
              <a:gd name="T2" fmla="*/ 2147483647 w 10000"/>
              <a:gd name="T3" fmla="*/ 2147483647 h 10000"/>
              <a:gd name="T4" fmla="*/ 2147483647 w 10000"/>
              <a:gd name="T5" fmla="*/ 2147483647 h 10000"/>
              <a:gd name="T6" fmla="*/ 2147483647 w 10000"/>
              <a:gd name="T7" fmla="*/ 0 h 10000"/>
              <a:gd name="T8" fmla="*/ 0 60000 65536"/>
              <a:gd name="T9" fmla="*/ 0 60000 65536"/>
              <a:gd name="T10" fmla="*/ 0 60000 65536"/>
              <a:gd name="T11" fmla="*/ 0 60000 65536"/>
              <a:gd name="T12" fmla="*/ 0 w 10000"/>
              <a:gd name="T13" fmla="*/ 0 h 10000"/>
              <a:gd name="T14" fmla="*/ 10000 w 10000"/>
              <a:gd name="T15" fmla="*/ 10000 h 10000"/>
            </a:gdLst>
            <a:ahLst/>
            <a:cxnLst>
              <a:cxn ang="T8">
                <a:pos x="T0" y="T1"/>
              </a:cxn>
              <a:cxn ang="T9">
                <a:pos x="T2" y="T3"/>
              </a:cxn>
              <a:cxn ang="T10">
                <a:pos x="T4" y="T5"/>
              </a:cxn>
              <a:cxn ang="T11">
                <a:pos x="T6" y="T7"/>
              </a:cxn>
            </a:cxnLst>
            <a:rect l="T12" t="T13" r="T14" b="T15"/>
            <a:pathLst>
              <a:path w="10000" h="10000">
                <a:moveTo>
                  <a:pt x="0" y="10000"/>
                </a:moveTo>
                <a:cubicBezTo>
                  <a:pt x="806" y="8535"/>
                  <a:pt x="1612" y="7056"/>
                  <a:pt x="2902" y="5606"/>
                </a:cubicBezTo>
                <a:cubicBezTo>
                  <a:pt x="4192" y="4156"/>
                  <a:pt x="6227" y="2236"/>
                  <a:pt x="7738" y="1301"/>
                </a:cubicBezTo>
                <a:cubicBezTo>
                  <a:pt x="8946" y="412"/>
                  <a:pt x="9350" y="351"/>
                  <a:pt x="10000" y="0"/>
                </a:cubicBezTo>
              </a:path>
            </a:pathLst>
          </a:custGeom>
          <a:noFill/>
          <a:ln w="28575" cmpd="sng">
            <a:solidFill>
              <a:srgbClr val="00B050"/>
            </a:solidFill>
            <a:round/>
            <a:headEnd/>
            <a:tailEnd/>
          </a:ln>
        </p:spPr>
        <p:txBody>
          <a:bodyPr wrap="none" anchor="ctr"/>
          <a:lstStyle/>
          <a:p>
            <a:endParaRPr lang="en-US">
              <a:solidFill>
                <a:srgbClr val="00B050"/>
              </a:solidFill>
            </a:endParaRPr>
          </a:p>
        </p:txBody>
      </p:sp>
      <p:grpSp>
        <p:nvGrpSpPr>
          <p:cNvPr id="2" name="Group 5"/>
          <p:cNvGrpSpPr>
            <a:grpSpLocks/>
          </p:cNvGrpSpPr>
          <p:nvPr/>
        </p:nvGrpSpPr>
        <p:grpSpPr bwMode="auto">
          <a:xfrm>
            <a:off x="5831988" y="1800917"/>
            <a:ext cx="1844296" cy="1641475"/>
            <a:chOff x="1104" y="1392"/>
            <a:chExt cx="966" cy="912"/>
          </a:xfrm>
        </p:grpSpPr>
        <p:sp>
          <p:nvSpPr>
            <p:cNvPr id="3140" name="Line 6"/>
            <p:cNvSpPr>
              <a:spLocks noChangeShapeType="1"/>
            </p:cNvSpPr>
            <p:nvPr/>
          </p:nvSpPr>
          <p:spPr bwMode="auto">
            <a:xfrm flipV="1">
              <a:off x="1104" y="1392"/>
              <a:ext cx="0" cy="912"/>
            </a:xfrm>
            <a:prstGeom prst="line">
              <a:avLst/>
            </a:prstGeom>
            <a:noFill/>
            <a:ln w="15875">
              <a:solidFill>
                <a:schemeClr val="tx1"/>
              </a:solidFill>
              <a:round/>
              <a:headEnd/>
              <a:tailEnd type="triangle" w="med" len="med"/>
            </a:ln>
          </p:spPr>
          <p:txBody>
            <a:bodyPr wrap="none" anchor="ctr"/>
            <a:lstStyle/>
            <a:p>
              <a:endParaRPr lang="en-US"/>
            </a:p>
          </p:txBody>
        </p:sp>
        <p:sp>
          <p:nvSpPr>
            <p:cNvPr id="3141" name="Line 7"/>
            <p:cNvSpPr>
              <a:spLocks noChangeShapeType="1"/>
            </p:cNvSpPr>
            <p:nvPr/>
          </p:nvSpPr>
          <p:spPr bwMode="auto">
            <a:xfrm>
              <a:off x="1104" y="2304"/>
              <a:ext cx="966" cy="0"/>
            </a:xfrm>
            <a:prstGeom prst="line">
              <a:avLst/>
            </a:prstGeom>
            <a:noFill/>
            <a:ln w="15875">
              <a:solidFill>
                <a:schemeClr val="tx1"/>
              </a:solidFill>
              <a:round/>
              <a:headEnd/>
              <a:tailEnd type="triangle" w="med" len="med"/>
            </a:ln>
          </p:spPr>
          <p:txBody>
            <a:bodyPr wrap="none" anchor="ctr"/>
            <a:lstStyle/>
            <a:p>
              <a:endParaRPr lang="en-US"/>
            </a:p>
          </p:txBody>
        </p:sp>
      </p:grpSp>
      <p:sp>
        <p:nvSpPr>
          <p:cNvPr id="139272" name="Text Box 8"/>
          <p:cNvSpPr txBox="1">
            <a:spLocks noChangeArrowheads="1"/>
          </p:cNvSpPr>
          <p:nvPr/>
        </p:nvSpPr>
        <p:spPr bwMode="auto">
          <a:xfrm rot="16200000">
            <a:off x="4839495" y="2389157"/>
            <a:ext cx="1442054" cy="349098"/>
          </a:xfrm>
          <a:prstGeom prst="rect">
            <a:avLst/>
          </a:prstGeom>
          <a:noFill/>
          <a:ln w="9525">
            <a:noFill/>
            <a:miter lim="800000"/>
            <a:headEnd/>
            <a:tailEnd/>
          </a:ln>
          <a:effectLst/>
        </p:spPr>
        <p:txBody>
          <a:bodyPr wrap="none" lIns="101882" tIns="50941" rIns="101882" bIns="50941">
            <a:spAutoFit/>
          </a:bodyPr>
          <a:lstStyle/>
          <a:p>
            <a:pPr defTabSz="1019175" eaLnBrk="0" hangingPunct="0">
              <a:defRPr/>
            </a:pPr>
            <a:r>
              <a:rPr lang="en-US" sz="1600" dirty="0">
                <a:latin typeface="Calibri" panose="020F0502020204030204" pitchFamily="34" charset="0"/>
              </a:rPr>
              <a:t>Peak Flow (</a:t>
            </a:r>
            <a:r>
              <a:rPr lang="en-US" sz="1600" dirty="0" err="1">
                <a:latin typeface="Calibri" panose="020F0502020204030204" pitchFamily="34" charset="0"/>
              </a:rPr>
              <a:t>cfs</a:t>
            </a:r>
            <a:r>
              <a:rPr lang="en-US" sz="1600" dirty="0">
                <a:latin typeface="Calibri" panose="020F0502020204030204" pitchFamily="34" charset="0"/>
              </a:rPr>
              <a:t>)</a:t>
            </a:r>
          </a:p>
        </p:txBody>
      </p:sp>
      <p:sp>
        <p:nvSpPr>
          <p:cNvPr id="139273" name="Text Box 9"/>
          <p:cNvSpPr txBox="1">
            <a:spLocks noChangeArrowheads="1"/>
          </p:cNvSpPr>
          <p:nvPr/>
        </p:nvSpPr>
        <p:spPr bwMode="auto">
          <a:xfrm>
            <a:off x="5620851" y="3609075"/>
            <a:ext cx="2177497" cy="373936"/>
          </a:xfrm>
          <a:prstGeom prst="rect">
            <a:avLst/>
          </a:prstGeom>
          <a:noFill/>
          <a:ln w="9525">
            <a:noFill/>
            <a:miter lim="800000"/>
            <a:headEnd/>
            <a:tailEnd/>
          </a:ln>
          <a:effectLst/>
        </p:spPr>
        <p:txBody>
          <a:bodyPr wrap="none" lIns="126481" tIns="63240" rIns="126481" bIns="63240">
            <a:spAutoFit/>
          </a:bodyPr>
          <a:lstStyle/>
          <a:p>
            <a:pPr defTabSz="1019175" eaLnBrk="0" hangingPunct="0">
              <a:defRPr/>
            </a:pPr>
            <a:r>
              <a:rPr lang="en-US" sz="1600" dirty="0">
                <a:latin typeface="Calibri" panose="020F0502020204030204" pitchFamily="34" charset="0"/>
              </a:rPr>
              <a:t>Exceedance Probability</a:t>
            </a:r>
            <a:endParaRPr lang="en-US" sz="2700" dirty="0">
              <a:latin typeface="Calibri" panose="020F0502020204030204" pitchFamily="34" charset="0"/>
            </a:endParaRPr>
          </a:p>
        </p:txBody>
      </p:sp>
      <p:sp>
        <p:nvSpPr>
          <p:cNvPr id="139274" name="Text Box 10"/>
          <p:cNvSpPr txBox="1">
            <a:spLocks noChangeArrowheads="1"/>
          </p:cNvSpPr>
          <p:nvPr/>
        </p:nvSpPr>
        <p:spPr bwMode="auto">
          <a:xfrm>
            <a:off x="5730383" y="3385242"/>
            <a:ext cx="355600" cy="371475"/>
          </a:xfrm>
          <a:prstGeom prst="rect">
            <a:avLst/>
          </a:prstGeom>
          <a:noFill/>
          <a:ln w="9525">
            <a:noFill/>
            <a:miter lim="800000"/>
            <a:headEnd/>
            <a:tailEnd/>
          </a:ln>
          <a:effectLst/>
        </p:spPr>
        <p:txBody>
          <a:bodyPr wrap="none" lIns="126481" tIns="63240" rIns="126481" bIns="63240">
            <a:spAutoFit/>
          </a:bodyPr>
          <a:lstStyle/>
          <a:p>
            <a:pPr defTabSz="1019175" eaLnBrk="0" hangingPunct="0">
              <a:defRPr/>
            </a:pPr>
            <a:r>
              <a:rPr lang="en-US" sz="1600"/>
              <a:t>1</a:t>
            </a:r>
            <a:endParaRPr lang="en-US" sz="2700"/>
          </a:p>
        </p:txBody>
      </p:sp>
      <p:sp>
        <p:nvSpPr>
          <p:cNvPr id="139275" name="Text Box 11"/>
          <p:cNvSpPr txBox="1">
            <a:spLocks noChangeArrowheads="1"/>
          </p:cNvSpPr>
          <p:nvPr/>
        </p:nvSpPr>
        <p:spPr bwMode="auto">
          <a:xfrm>
            <a:off x="7350940" y="3359842"/>
            <a:ext cx="355600" cy="371475"/>
          </a:xfrm>
          <a:prstGeom prst="rect">
            <a:avLst/>
          </a:prstGeom>
          <a:noFill/>
          <a:ln w="9525">
            <a:noFill/>
            <a:miter lim="800000"/>
            <a:headEnd/>
            <a:tailEnd/>
          </a:ln>
          <a:effectLst/>
        </p:spPr>
        <p:txBody>
          <a:bodyPr wrap="none" lIns="126481" tIns="63240" rIns="126481" bIns="63240">
            <a:spAutoFit/>
          </a:bodyPr>
          <a:lstStyle/>
          <a:p>
            <a:pPr defTabSz="1019175" eaLnBrk="0" hangingPunct="0">
              <a:defRPr/>
            </a:pPr>
            <a:r>
              <a:rPr lang="en-US" sz="1600" dirty="0"/>
              <a:t>0</a:t>
            </a:r>
            <a:endParaRPr lang="en-US" sz="2700" dirty="0"/>
          </a:p>
        </p:txBody>
      </p:sp>
      <p:grpSp>
        <p:nvGrpSpPr>
          <p:cNvPr id="3" name="Group 16"/>
          <p:cNvGrpSpPr>
            <a:grpSpLocks/>
          </p:cNvGrpSpPr>
          <p:nvPr/>
        </p:nvGrpSpPr>
        <p:grpSpPr bwMode="auto">
          <a:xfrm>
            <a:off x="2306151" y="1799330"/>
            <a:ext cx="1843087" cy="1641475"/>
            <a:chOff x="1104" y="1392"/>
            <a:chExt cx="1056" cy="912"/>
          </a:xfrm>
        </p:grpSpPr>
        <p:sp>
          <p:nvSpPr>
            <p:cNvPr id="3138" name="Line 17"/>
            <p:cNvSpPr>
              <a:spLocks noChangeShapeType="1"/>
            </p:cNvSpPr>
            <p:nvPr/>
          </p:nvSpPr>
          <p:spPr bwMode="auto">
            <a:xfrm flipV="1">
              <a:off x="1104" y="1392"/>
              <a:ext cx="0" cy="912"/>
            </a:xfrm>
            <a:prstGeom prst="line">
              <a:avLst/>
            </a:prstGeom>
            <a:noFill/>
            <a:ln w="15875">
              <a:solidFill>
                <a:schemeClr val="tx1"/>
              </a:solidFill>
              <a:round/>
              <a:headEnd/>
              <a:tailEnd type="triangle" w="med" len="med"/>
            </a:ln>
          </p:spPr>
          <p:txBody>
            <a:bodyPr wrap="none" anchor="ctr"/>
            <a:lstStyle/>
            <a:p>
              <a:endParaRPr lang="en-US"/>
            </a:p>
          </p:txBody>
        </p:sp>
        <p:sp>
          <p:nvSpPr>
            <p:cNvPr id="3139" name="Line 18"/>
            <p:cNvSpPr>
              <a:spLocks noChangeShapeType="1"/>
            </p:cNvSpPr>
            <p:nvPr/>
          </p:nvSpPr>
          <p:spPr bwMode="auto">
            <a:xfrm>
              <a:off x="1104" y="2304"/>
              <a:ext cx="1056" cy="0"/>
            </a:xfrm>
            <a:prstGeom prst="line">
              <a:avLst/>
            </a:prstGeom>
            <a:noFill/>
            <a:ln w="15875">
              <a:solidFill>
                <a:schemeClr val="tx1"/>
              </a:solidFill>
              <a:round/>
              <a:headEnd/>
              <a:tailEnd type="triangle" w="med" len="med"/>
            </a:ln>
          </p:spPr>
          <p:txBody>
            <a:bodyPr wrap="none" anchor="ctr"/>
            <a:lstStyle/>
            <a:p>
              <a:endParaRPr lang="en-US"/>
            </a:p>
          </p:txBody>
        </p:sp>
      </p:grpSp>
      <p:sp>
        <p:nvSpPr>
          <p:cNvPr id="139283" name="Text Box 19"/>
          <p:cNvSpPr txBox="1">
            <a:spLocks noChangeArrowheads="1"/>
          </p:cNvSpPr>
          <p:nvPr/>
        </p:nvSpPr>
        <p:spPr bwMode="auto">
          <a:xfrm>
            <a:off x="2455371" y="3428100"/>
            <a:ext cx="964551" cy="349098"/>
          </a:xfrm>
          <a:prstGeom prst="rect">
            <a:avLst/>
          </a:prstGeom>
          <a:noFill/>
          <a:ln w="9525">
            <a:noFill/>
            <a:miter lim="800000"/>
            <a:headEnd/>
            <a:tailEnd/>
          </a:ln>
          <a:effectLst/>
        </p:spPr>
        <p:txBody>
          <a:bodyPr wrap="none" lIns="101882" tIns="50941" rIns="101882" bIns="50941">
            <a:spAutoFit/>
          </a:bodyPr>
          <a:lstStyle/>
          <a:p>
            <a:pPr defTabSz="1019175" eaLnBrk="0" hangingPunct="0">
              <a:defRPr/>
            </a:pPr>
            <a:r>
              <a:rPr lang="en-US" sz="1600" dirty="0">
                <a:latin typeface="Calibri" panose="020F0502020204030204" pitchFamily="34" charset="0"/>
              </a:rPr>
              <a:t>Stage (ft)</a:t>
            </a:r>
            <a:endParaRPr lang="en-US" sz="2700" dirty="0">
              <a:latin typeface="Calibri" panose="020F0502020204030204" pitchFamily="34" charset="0"/>
            </a:endParaRPr>
          </a:p>
        </p:txBody>
      </p:sp>
      <p:sp>
        <p:nvSpPr>
          <p:cNvPr id="139284" name="Text Box 20"/>
          <p:cNvSpPr txBox="1">
            <a:spLocks noChangeArrowheads="1"/>
          </p:cNvSpPr>
          <p:nvPr/>
        </p:nvSpPr>
        <p:spPr bwMode="auto">
          <a:xfrm rot="16209856">
            <a:off x="1536046" y="2366139"/>
            <a:ext cx="994111" cy="349098"/>
          </a:xfrm>
          <a:prstGeom prst="rect">
            <a:avLst/>
          </a:prstGeom>
          <a:noFill/>
          <a:ln w="9525">
            <a:noFill/>
            <a:miter lim="800000"/>
            <a:headEnd/>
            <a:tailEnd/>
          </a:ln>
          <a:effectLst/>
        </p:spPr>
        <p:txBody>
          <a:bodyPr wrap="none" lIns="101882" tIns="50941" rIns="101882" bIns="50941">
            <a:spAutoFit/>
          </a:bodyPr>
          <a:lstStyle/>
          <a:p>
            <a:pPr defTabSz="1019175" eaLnBrk="0" hangingPunct="0">
              <a:defRPr/>
            </a:pPr>
            <a:r>
              <a:rPr lang="en-US" sz="1600" dirty="0">
                <a:latin typeface="Calibri" panose="020F0502020204030204" pitchFamily="34" charset="0"/>
              </a:rPr>
              <a:t>Flow (</a:t>
            </a:r>
            <a:r>
              <a:rPr lang="en-US" sz="1600" dirty="0" err="1">
                <a:latin typeface="Calibri" panose="020F0502020204030204" pitchFamily="34" charset="0"/>
              </a:rPr>
              <a:t>cfs</a:t>
            </a:r>
            <a:r>
              <a:rPr lang="en-US" sz="1600" dirty="0">
                <a:latin typeface="Calibri" panose="020F0502020204030204" pitchFamily="34" charset="0"/>
              </a:rPr>
              <a:t>)</a:t>
            </a:r>
            <a:endParaRPr lang="en-US" sz="2700" dirty="0">
              <a:latin typeface="Calibri" panose="020F0502020204030204" pitchFamily="34" charset="0"/>
            </a:endParaRPr>
          </a:p>
        </p:txBody>
      </p:sp>
      <p:grpSp>
        <p:nvGrpSpPr>
          <p:cNvPr id="4" name="Group 22"/>
          <p:cNvGrpSpPr>
            <a:grpSpLocks/>
          </p:cNvGrpSpPr>
          <p:nvPr/>
        </p:nvGrpSpPr>
        <p:grpSpPr bwMode="auto">
          <a:xfrm>
            <a:off x="2309326" y="4468439"/>
            <a:ext cx="1844675" cy="1639888"/>
            <a:chOff x="1104" y="1392"/>
            <a:chExt cx="1056" cy="912"/>
          </a:xfrm>
        </p:grpSpPr>
        <p:sp>
          <p:nvSpPr>
            <p:cNvPr id="3136" name="Line 23"/>
            <p:cNvSpPr>
              <a:spLocks noChangeShapeType="1"/>
            </p:cNvSpPr>
            <p:nvPr/>
          </p:nvSpPr>
          <p:spPr bwMode="auto">
            <a:xfrm flipV="1">
              <a:off x="1104" y="1392"/>
              <a:ext cx="0" cy="912"/>
            </a:xfrm>
            <a:prstGeom prst="line">
              <a:avLst/>
            </a:prstGeom>
            <a:noFill/>
            <a:ln w="15875">
              <a:solidFill>
                <a:schemeClr val="tx1"/>
              </a:solidFill>
              <a:round/>
              <a:headEnd/>
              <a:tailEnd type="triangle" w="med" len="med"/>
            </a:ln>
          </p:spPr>
          <p:txBody>
            <a:bodyPr wrap="none" anchor="ctr"/>
            <a:lstStyle/>
            <a:p>
              <a:endParaRPr lang="en-US"/>
            </a:p>
          </p:txBody>
        </p:sp>
        <p:sp>
          <p:nvSpPr>
            <p:cNvPr id="3137" name="Line 24"/>
            <p:cNvSpPr>
              <a:spLocks noChangeShapeType="1"/>
            </p:cNvSpPr>
            <p:nvPr/>
          </p:nvSpPr>
          <p:spPr bwMode="auto">
            <a:xfrm>
              <a:off x="1104" y="2304"/>
              <a:ext cx="1056" cy="0"/>
            </a:xfrm>
            <a:prstGeom prst="line">
              <a:avLst/>
            </a:prstGeom>
            <a:noFill/>
            <a:ln w="15875">
              <a:solidFill>
                <a:schemeClr val="tx1"/>
              </a:solidFill>
              <a:round/>
              <a:headEnd/>
              <a:tailEnd type="triangle" w="med" len="med"/>
            </a:ln>
          </p:spPr>
          <p:txBody>
            <a:bodyPr wrap="none" anchor="ctr"/>
            <a:lstStyle/>
            <a:p>
              <a:endParaRPr lang="en-US"/>
            </a:p>
          </p:txBody>
        </p:sp>
      </p:grpSp>
      <p:sp>
        <p:nvSpPr>
          <p:cNvPr id="139289" name="Text Box 25"/>
          <p:cNvSpPr txBox="1">
            <a:spLocks noChangeArrowheads="1"/>
          </p:cNvSpPr>
          <p:nvPr/>
        </p:nvSpPr>
        <p:spPr bwMode="auto">
          <a:xfrm rot="21571670">
            <a:off x="2509671" y="6168728"/>
            <a:ext cx="964551" cy="349098"/>
          </a:xfrm>
          <a:prstGeom prst="rect">
            <a:avLst/>
          </a:prstGeom>
          <a:noFill/>
          <a:ln w="9525">
            <a:noFill/>
            <a:miter lim="800000"/>
            <a:headEnd/>
            <a:tailEnd/>
          </a:ln>
          <a:effectLst/>
        </p:spPr>
        <p:txBody>
          <a:bodyPr wrap="none" lIns="101882" tIns="50941" rIns="101882" bIns="50941">
            <a:spAutoFit/>
          </a:bodyPr>
          <a:lstStyle/>
          <a:p>
            <a:pPr defTabSz="1019175" eaLnBrk="0" hangingPunct="0">
              <a:defRPr/>
            </a:pPr>
            <a:r>
              <a:rPr lang="en-US" sz="1600" dirty="0">
                <a:latin typeface="Calibri" panose="020F0502020204030204" pitchFamily="34" charset="0"/>
              </a:rPr>
              <a:t>Stage (ft)</a:t>
            </a:r>
            <a:endParaRPr lang="en-US" sz="2700" dirty="0">
              <a:latin typeface="Calibri" panose="020F0502020204030204" pitchFamily="34" charset="0"/>
            </a:endParaRPr>
          </a:p>
        </p:txBody>
      </p:sp>
      <p:sp>
        <p:nvSpPr>
          <p:cNvPr id="139290" name="Text Box 26"/>
          <p:cNvSpPr txBox="1">
            <a:spLocks noChangeArrowheads="1"/>
          </p:cNvSpPr>
          <p:nvPr/>
        </p:nvSpPr>
        <p:spPr bwMode="auto">
          <a:xfrm rot="16204749">
            <a:off x="1450986" y="5015409"/>
            <a:ext cx="1164221" cy="349098"/>
          </a:xfrm>
          <a:prstGeom prst="rect">
            <a:avLst/>
          </a:prstGeom>
          <a:noFill/>
          <a:ln w="9525">
            <a:noFill/>
            <a:miter lim="800000"/>
            <a:headEnd/>
            <a:tailEnd/>
          </a:ln>
          <a:effectLst/>
        </p:spPr>
        <p:txBody>
          <a:bodyPr wrap="none" lIns="101882" tIns="50941" rIns="101882" bIns="50941">
            <a:spAutoFit/>
          </a:bodyPr>
          <a:lstStyle/>
          <a:p>
            <a:pPr defTabSz="1019175" eaLnBrk="0" hangingPunct="0">
              <a:defRPr/>
            </a:pPr>
            <a:r>
              <a:rPr lang="en-US" sz="1600" dirty="0">
                <a:latin typeface="Calibri" panose="020F0502020204030204" pitchFamily="34" charset="0"/>
              </a:rPr>
              <a:t>Damage ($)</a:t>
            </a:r>
            <a:endParaRPr lang="en-US" sz="2700" dirty="0">
              <a:latin typeface="Calibri" panose="020F0502020204030204" pitchFamily="34" charset="0"/>
            </a:endParaRPr>
          </a:p>
        </p:txBody>
      </p:sp>
      <p:sp>
        <p:nvSpPr>
          <p:cNvPr id="139298" name="Rectangle 34"/>
          <p:cNvSpPr>
            <a:spLocks noChangeArrowheads="1"/>
          </p:cNvSpPr>
          <p:nvPr/>
        </p:nvSpPr>
        <p:spPr bwMode="auto">
          <a:xfrm>
            <a:off x="972457" y="0"/>
            <a:ext cx="10418818" cy="1143000"/>
          </a:xfrm>
          <a:prstGeom prst="rect">
            <a:avLst/>
          </a:prstGeom>
          <a:noFill/>
          <a:ln w="9525">
            <a:noFill/>
            <a:miter lim="800000"/>
            <a:headEnd/>
            <a:tailEnd/>
          </a:ln>
          <a:effectLst/>
        </p:spPr>
        <p:txBody>
          <a:bodyPr anchor="ctr"/>
          <a:lstStyle/>
          <a:p>
            <a:pPr>
              <a:defRPr/>
            </a:pPr>
            <a:r>
              <a:rPr lang="en-US" sz="4000" dirty="0">
                <a:latin typeface="Calibri" panose="020F0502020204030204" pitchFamily="34" charset="0"/>
              </a:rPr>
              <a:t>Computing EAD with </a:t>
            </a:r>
            <a:r>
              <a:rPr lang="en-US" sz="4000" b="1" dirty="0">
                <a:latin typeface="Calibri" panose="020F0502020204030204" pitchFamily="34" charset="0"/>
              </a:rPr>
              <a:t>Monte Carlo Simulation</a:t>
            </a:r>
          </a:p>
        </p:txBody>
      </p:sp>
      <p:sp>
        <p:nvSpPr>
          <p:cNvPr id="139330" name="Rectangle 66"/>
          <p:cNvSpPr>
            <a:spLocks noChangeArrowheads="1"/>
          </p:cNvSpPr>
          <p:nvPr/>
        </p:nvSpPr>
        <p:spPr bwMode="auto">
          <a:xfrm>
            <a:off x="1894438" y="881068"/>
            <a:ext cx="7170737" cy="600075"/>
          </a:xfrm>
          <a:prstGeom prst="rect">
            <a:avLst/>
          </a:prstGeom>
          <a:noFill/>
          <a:ln w="9525">
            <a:noFill/>
            <a:miter lim="800000"/>
            <a:headEnd/>
            <a:tailEnd/>
          </a:ln>
          <a:effectLst/>
        </p:spPr>
        <p:txBody>
          <a:bodyPr anchor="ctr"/>
          <a:lstStyle/>
          <a:p>
            <a:pPr algn="ctr">
              <a:defRPr/>
            </a:pPr>
            <a:r>
              <a:rPr lang="en-US" sz="3200" i="1" dirty="0">
                <a:solidFill>
                  <a:srgbClr val="00B0F0"/>
                </a:solidFill>
                <a:latin typeface="Calibri" panose="020F0502020204030204" pitchFamily="34" charset="0"/>
              </a:rPr>
              <a:t>using an “event sampling” approach</a:t>
            </a:r>
          </a:p>
        </p:txBody>
      </p:sp>
      <p:grpSp>
        <p:nvGrpSpPr>
          <p:cNvPr id="5" name="Group 58"/>
          <p:cNvGrpSpPr>
            <a:grpSpLocks/>
          </p:cNvGrpSpPr>
          <p:nvPr/>
        </p:nvGrpSpPr>
        <p:grpSpPr bwMode="auto">
          <a:xfrm>
            <a:off x="6725867" y="1645149"/>
            <a:ext cx="3830723" cy="2338796"/>
            <a:chOff x="5599092" y="1417319"/>
            <a:chExt cx="3830569" cy="2338695"/>
          </a:xfrm>
        </p:grpSpPr>
        <p:sp>
          <p:nvSpPr>
            <p:cNvPr id="3123" name="Line 42"/>
            <p:cNvSpPr>
              <a:spLocks noChangeShapeType="1"/>
            </p:cNvSpPr>
            <p:nvPr/>
          </p:nvSpPr>
          <p:spPr bwMode="auto">
            <a:xfrm flipV="1">
              <a:off x="5978354" y="2396952"/>
              <a:ext cx="0" cy="741535"/>
            </a:xfrm>
            <a:prstGeom prst="line">
              <a:avLst/>
            </a:prstGeom>
            <a:noFill/>
            <a:ln w="19050">
              <a:solidFill>
                <a:schemeClr val="tx1"/>
              </a:solidFill>
              <a:prstDash val="sysDot"/>
              <a:miter lim="800000"/>
              <a:headEnd/>
              <a:tailEnd type="arrow" w="med" len="med"/>
            </a:ln>
          </p:spPr>
          <p:txBody>
            <a:bodyPr wrap="none"/>
            <a:lstStyle/>
            <a:p>
              <a:endParaRPr lang="en-US"/>
            </a:p>
          </p:txBody>
        </p:sp>
        <p:grpSp>
          <p:nvGrpSpPr>
            <p:cNvPr id="6" name="Group 56"/>
            <p:cNvGrpSpPr>
              <a:grpSpLocks/>
            </p:cNvGrpSpPr>
            <p:nvPr/>
          </p:nvGrpSpPr>
          <p:grpSpPr bwMode="auto">
            <a:xfrm>
              <a:off x="5599092" y="1417319"/>
              <a:ext cx="3830569" cy="2338695"/>
              <a:chOff x="5599092" y="1417319"/>
              <a:chExt cx="3830569" cy="2338695"/>
            </a:xfrm>
          </p:grpSpPr>
          <p:grpSp>
            <p:nvGrpSpPr>
              <p:cNvPr id="7" name="Group 53"/>
              <p:cNvGrpSpPr>
                <a:grpSpLocks/>
              </p:cNvGrpSpPr>
              <p:nvPr/>
            </p:nvGrpSpPr>
            <p:grpSpPr bwMode="auto">
              <a:xfrm>
                <a:off x="5599092" y="1417319"/>
                <a:ext cx="3830569" cy="2338695"/>
                <a:chOff x="5599092" y="1417319"/>
                <a:chExt cx="3830569" cy="2338695"/>
              </a:xfrm>
            </p:grpSpPr>
            <p:grpSp>
              <p:nvGrpSpPr>
                <p:cNvPr id="8" name="Group 52"/>
                <p:cNvGrpSpPr>
                  <a:grpSpLocks/>
                </p:cNvGrpSpPr>
                <p:nvPr/>
              </p:nvGrpSpPr>
              <p:grpSpPr bwMode="auto">
                <a:xfrm>
                  <a:off x="5599092" y="2787273"/>
                  <a:ext cx="3411469" cy="968741"/>
                  <a:chOff x="5599092" y="2787273"/>
                  <a:chExt cx="3411469" cy="968741"/>
                </a:xfrm>
              </p:grpSpPr>
              <p:sp>
                <p:nvSpPr>
                  <p:cNvPr id="3131" name="Oval 41"/>
                  <p:cNvSpPr>
                    <a:spLocks noChangeArrowheads="1"/>
                  </p:cNvSpPr>
                  <p:nvPr/>
                </p:nvSpPr>
                <p:spPr bwMode="auto">
                  <a:xfrm>
                    <a:off x="5925976" y="3143250"/>
                    <a:ext cx="120650" cy="119063"/>
                  </a:xfrm>
                  <a:prstGeom prst="ellipse">
                    <a:avLst/>
                  </a:prstGeom>
                  <a:solidFill>
                    <a:srgbClr val="00B050"/>
                  </a:solidFill>
                  <a:ln w="9525">
                    <a:solidFill>
                      <a:schemeClr val="tx1"/>
                    </a:solidFill>
                    <a:round/>
                    <a:headEnd/>
                    <a:tailEnd/>
                  </a:ln>
                </p:spPr>
                <p:txBody>
                  <a:bodyPr wrap="none" anchor="ctr"/>
                  <a:lstStyle/>
                  <a:p>
                    <a:endParaRPr lang="en-US"/>
                  </a:p>
                </p:txBody>
              </p:sp>
              <p:sp>
                <p:nvSpPr>
                  <p:cNvPr id="55" name="Text Box 45"/>
                  <p:cNvSpPr txBox="1">
                    <a:spLocks noChangeArrowheads="1"/>
                  </p:cNvSpPr>
                  <p:nvPr/>
                </p:nvSpPr>
                <p:spPr bwMode="auto">
                  <a:xfrm rot="21571670">
                    <a:off x="7034299" y="3037615"/>
                    <a:ext cx="1976262" cy="718399"/>
                  </a:xfrm>
                  <a:prstGeom prst="rect">
                    <a:avLst/>
                  </a:prstGeom>
                  <a:noFill/>
                  <a:ln w="9525">
                    <a:noFill/>
                    <a:miter lim="800000"/>
                    <a:headEnd/>
                    <a:tailEnd/>
                  </a:ln>
                  <a:effectLst/>
                </p:spPr>
                <p:txBody>
                  <a:bodyPr wrap="square" lIns="101882" tIns="50941" rIns="101882" bIns="50941">
                    <a:spAutoFit/>
                  </a:bodyPr>
                  <a:lstStyle/>
                  <a:p>
                    <a:pPr defTabSz="1019175" eaLnBrk="0" hangingPunct="0">
                      <a:defRPr/>
                    </a:pPr>
                    <a:r>
                      <a:rPr lang="en-US" sz="2000" dirty="0">
                        <a:solidFill>
                          <a:srgbClr val="008000"/>
                        </a:solidFill>
                        <a:latin typeface="Calibri" panose="020F0502020204030204" pitchFamily="34" charset="0"/>
                      </a:rPr>
                      <a:t>choose random flow event</a:t>
                    </a:r>
                    <a:endParaRPr lang="en-US" sz="3200" dirty="0">
                      <a:solidFill>
                        <a:srgbClr val="008000"/>
                      </a:solidFill>
                      <a:latin typeface="Calibri" panose="020F0502020204030204" pitchFamily="34" charset="0"/>
                    </a:endParaRPr>
                  </a:p>
                </p:txBody>
              </p:sp>
              <p:sp>
                <p:nvSpPr>
                  <p:cNvPr id="56" name="Freeform 55"/>
                  <p:cNvSpPr/>
                  <p:nvPr/>
                </p:nvSpPr>
                <p:spPr>
                  <a:xfrm rot="20533360">
                    <a:off x="6254715" y="2787273"/>
                    <a:ext cx="1206451" cy="353998"/>
                  </a:xfrm>
                  <a:custGeom>
                    <a:avLst/>
                    <a:gdLst>
                      <a:gd name="connsiteX0" fmla="*/ 1235947 w 1235947"/>
                      <a:gd name="connsiteY0" fmla="*/ 562708 h 562708"/>
                      <a:gd name="connsiteX1" fmla="*/ 834013 w 1235947"/>
                      <a:gd name="connsiteY1" fmla="*/ 140677 h 562708"/>
                      <a:gd name="connsiteX2" fmla="*/ 351692 w 1235947"/>
                      <a:gd name="connsiteY2" fmla="*/ 20097 h 562708"/>
                      <a:gd name="connsiteX3" fmla="*/ 0 w 1235947"/>
                      <a:gd name="connsiteY3" fmla="*/ 261257 h 562708"/>
                      <a:gd name="connsiteX0" fmla="*/ 1235947 w 1235947"/>
                      <a:gd name="connsiteY0" fmla="*/ 546380 h 546380"/>
                      <a:gd name="connsiteX1" fmla="*/ 834013 w 1235947"/>
                      <a:gd name="connsiteY1" fmla="*/ 124349 h 546380"/>
                      <a:gd name="connsiteX2" fmla="*/ 351692 w 1235947"/>
                      <a:gd name="connsiteY2" fmla="*/ 20097 h 546380"/>
                      <a:gd name="connsiteX3" fmla="*/ 0 w 1235947"/>
                      <a:gd name="connsiteY3" fmla="*/ 244929 h 546380"/>
                      <a:gd name="connsiteX0" fmla="*/ 1235947 w 1235947"/>
                      <a:gd name="connsiteY0" fmla="*/ 543658 h 543658"/>
                      <a:gd name="connsiteX1" fmla="*/ 834013 w 1235947"/>
                      <a:gd name="connsiteY1" fmla="*/ 137956 h 543658"/>
                      <a:gd name="connsiteX2" fmla="*/ 351692 w 1235947"/>
                      <a:gd name="connsiteY2" fmla="*/ 17375 h 543658"/>
                      <a:gd name="connsiteX3" fmla="*/ 0 w 1235947"/>
                      <a:gd name="connsiteY3" fmla="*/ 242207 h 543658"/>
                    </a:gdLst>
                    <a:ahLst/>
                    <a:cxnLst>
                      <a:cxn ang="0">
                        <a:pos x="connsiteX0" y="connsiteY0"/>
                      </a:cxn>
                      <a:cxn ang="0">
                        <a:pos x="connsiteX1" y="connsiteY1"/>
                      </a:cxn>
                      <a:cxn ang="0">
                        <a:pos x="connsiteX2" y="connsiteY2"/>
                      </a:cxn>
                      <a:cxn ang="0">
                        <a:pos x="connsiteX3" y="connsiteY3"/>
                      </a:cxn>
                    </a:cxnLst>
                    <a:rect l="l" t="t" r="r" b="b"/>
                    <a:pathLst>
                      <a:path w="1235947" h="543658">
                        <a:moveTo>
                          <a:pt x="1235947" y="543658"/>
                        </a:moveTo>
                        <a:cubicBezTo>
                          <a:pt x="1108668" y="377860"/>
                          <a:pt x="981389" y="225670"/>
                          <a:pt x="834013" y="137956"/>
                        </a:cubicBezTo>
                        <a:cubicBezTo>
                          <a:pt x="686637" y="50242"/>
                          <a:pt x="490694" y="0"/>
                          <a:pt x="351692" y="17375"/>
                        </a:cubicBezTo>
                        <a:cubicBezTo>
                          <a:pt x="212690" y="34750"/>
                          <a:pt x="106345" y="131675"/>
                          <a:pt x="0" y="242207"/>
                        </a:cubicBezTo>
                      </a:path>
                    </a:pathLst>
                  </a:custGeom>
                  <a:ln w="19050">
                    <a:solidFill>
                      <a:srgbClr val="008000"/>
                    </a:solidFill>
                    <a:tailEnd type="arrow"/>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latin typeface="Calibri" panose="020F0502020204030204" pitchFamily="34" charset="0"/>
                    </a:endParaRPr>
                  </a:p>
                </p:txBody>
              </p:sp>
              <p:sp>
                <p:nvSpPr>
                  <p:cNvPr id="3134" name="Oval 41"/>
                  <p:cNvSpPr>
                    <a:spLocks noChangeArrowheads="1"/>
                  </p:cNvSpPr>
                  <p:nvPr/>
                </p:nvSpPr>
                <p:spPr bwMode="auto">
                  <a:xfrm>
                    <a:off x="5599092" y="3143580"/>
                    <a:ext cx="120624" cy="119022"/>
                  </a:xfrm>
                  <a:prstGeom prst="ellipse">
                    <a:avLst/>
                  </a:prstGeom>
                  <a:solidFill>
                    <a:srgbClr val="00B050"/>
                  </a:solidFill>
                  <a:ln w="9525">
                    <a:solidFill>
                      <a:schemeClr val="tx1"/>
                    </a:solidFill>
                    <a:round/>
                    <a:headEnd/>
                    <a:tailEnd/>
                  </a:ln>
                </p:spPr>
                <p:txBody>
                  <a:bodyPr wrap="none" anchor="ctr"/>
                  <a:lstStyle/>
                  <a:p>
                    <a:endParaRPr lang="en-US"/>
                  </a:p>
                </p:txBody>
              </p:sp>
              <p:sp>
                <p:nvSpPr>
                  <p:cNvPr id="3135" name="Oval 41"/>
                  <p:cNvSpPr>
                    <a:spLocks noChangeArrowheads="1"/>
                  </p:cNvSpPr>
                  <p:nvPr/>
                </p:nvSpPr>
                <p:spPr bwMode="auto">
                  <a:xfrm>
                    <a:off x="6159006" y="3141743"/>
                    <a:ext cx="120624" cy="119022"/>
                  </a:xfrm>
                  <a:prstGeom prst="ellipse">
                    <a:avLst/>
                  </a:prstGeom>
                  <a:solidFill>
                    <a:srgbClr val="00B050"/>
                  </a:solidFill>
                  <a:ln w="9525">
                    <a:solidFill>
                      <a:schemeClr val="tx1"/>
                    </a:solidFill>
                    <a:round/>
                    <a:headEnd/>
                    <a:tailEnd/>
                  </a:ln>
                </p:spPr>
                <p:txBody>
                  <a:bodyPr wrap="none" anchor="ctr"/>
                  <a:lstStyle/>
                  <a:p>
                    <a:endParaRPr lang="en-US"/>
                  </a:p>
                </p:txBody>
              </p:sp>
            </p:grpSp>
            <p:sp>
              <p:nvSpPr>
                <p:cNvPr id="47" name="TextBox 46"/>
                <p:cNvSpPr txBox="1"/>
                <p:nvPr/>
              </p:nvSpPr>
              <p:spPr>
                <a:xfrm>
                  <a:off x="6773960" y="1417319"/>
                  <a:ext cx="2655701" cy="1154240"/>
                </a:xfrm>
                <a:prstGeom prst="rect">
                  <a:avLst/>
                </a:prstGeom>
                <a:noFill/>
              </p:spPr>
              <p:txBody>
                <a:bodyPr wrap="square">
                  <a:spAutoFit/>
                </a:bodyPr>
                <a:lstStyle/>
                <a:p>
                  <a:pPr>
                    <a:lnSpc>
                      <a:spcPts val="2800"/>
                    </a:lnSpc>
                    <a:defRPr/>
                  </a:pPr>
                  <a:r>
                    <a:rPr lang="en-US" sz="2200" dirty="0">
                      <a:latin typeface="Calibri" panose="020F0502020204030204" pitchFamily="34" charset="0"/>
                    </a:rPr>
                    <a:t>replace flow-frequency curve with a random sample…</a:t>
                  </a:r>
                </a:p>
              </p:txBody>
            </p:sp>
          </p:grpSp>
          <p:sp>
            <p:nvSpPr>
              <p:cNvPr id="3126" name="Rectangle 48"/>
              <p:cNvSpPr>
                <a:spLocks noChangeArrowheads="1"/>
              </p:cNvSpPr>
              <p:nvPr/>
            </p:nvSpPr>
            <p:spPr bwMode="auto">
              <a:xfrm>
                <a:off x="5922801" y="2252252"/>
                <a:ext cx="111125" cy="104775"/>
              </a:xfrm>
              <a:prstGeom prst="rect">
                <a:avLst/>
              </a:prstGeom>
              <a:solidFill>
                <a:srgbClr val="00B0F0"/>
              </a:solidFill>
              <a:ln w="9525">
                <a:solidFill>
                  <a:schemeClr val="tx1"/>
                </a:solidFill>
                <a:miter lim="800000"/>
                <a:headEnd/>
                <a:tailEnd/>
              </a:ln>
            </p:spPr>
            <p:txBody>
              <a:bodyPr wrap="none" anchor="ctr"/>
              <a:lstStyle/>
              <a:p>
                <a:endParaRPr lang="en-US" dirty="0"/>
              </a:p>
            </p:txBody>
          </p:sp>
          <p:sp>
            <p:nvSpPr>
              <p:cNvPr id="3127" name="Rectangle 48"/>
              <p:cNvSpPr>
                <a:spLocks noChangeArrowheads="1"/>
              </p:cNvSpPr>
              <p:nvPr/>
            </p:nvSpPr>
            <p:spPr bwMode="auto">
              <a:xfrm>
                <a:off x="5606926" y="2418689"/>
                <a:ext cx="111101" cy="104739"/>
              </a:xfrm>
              <a:prstGeom prst="rect">
                <a:avLst/>
              </a:prstGeom>
              <a:solidFill>
                <a:srgbClr val="00B0F0"/>
              </a:solidFill>
              <a:ln w="9525">
                <a:solidFill>
                  <a:schemeClr val="tx1"/>
                </a:solidFill>
                <a:miter lim="800000"/>
                <a:headEnd/>
                <a:tailEnd/>
              </a:ln>
            </p:spPr>
            <p:txBody>
              <a:bodyPr wrap="none" anchor="ctr"/>
              <a:lstStyle/>
              <a:p>
                <a:endParaRPr lang="en-US"/>
              </a:p>
            </p:txBody>
          </p:sp>
          <p:sp>
            <p:nvSpPr>
              <p:cNvPr id="3128" name="Rectangle 48"/>
              <p:cNvSpPr>
                <a:spLocks noChangeArrowheads="1"/>
              </p:cNvSpPr>
              <p:nvPr/>
            </p:nvSpPr>
            <p:spPr bwMode="auto">
              <a:xfrm>
                <a:off x="6166835" y="2138170"/>
                <a:ext cx="111101" cy="104739"/>
              </a:xfrm>
              <a:prstGeom prst="rect">
                <a:avLst/>
              </a:prstGeom>
              <a:solidFill>
                <a:srgbClr val="00B0F0"/>
              </a:solidFill>
              <a:ln w="9525">
                <a:solidFill>
                  <a:schemeClr val="tx1"/>
                </a:solidFill>
                <a:miter lim="800000"/>
                <a:headEnd/>
                <a:tailEnd/>
              </a:ln>
            </p:spPr>
            <p:txBody>
              <a:bodyPr wrap="none" anchor="ctr"/>
              <a:lstStyle/>
              <a:p>
                <a:endParaRPr lang="en-US"/>
              </a:p>
            </p:txBody>
          </p:sp>
        </p:grpSp>
      </p:grpSp>
      <p:grpSp>
        <p:nvGrpSpPr>
          <p:cNvPr id="9" name="Group 57"/>
          <p:cNvGrpSpPr>
            <a:grpSpLocks/>
          </p:cNvGrpSpPr>
          <p:nvPr/>
        </p:nvGrpSpPr>
        <p:grpSpPr bwMode="auto">
          <a:xfrm>
            <a:off x="3414221" y="2490968"/>
            <a:ext cx="3616530" cy="3420055"/>
            <a:chOff x="2398713" y="2255325"/>
            <a:chExt cx="3616325" cy="3420190"/>
          </a:xfrm>
        </p:grpSpPr>
        <p:sp>
          <p:nvSpPr>
            <p:cNvPr id="3116" name="Line 38"/>
            <p:cNvSpPr>
              <a:spLocks noChangeShapeType="1"/>
            </p:cNvSpPr>
            <p:nvPr/>
          </p:nvSpPr>
          <p:spPr bwMode="auto">
            <a:xfrm flipH="1" flipV="1">
              <a:off x="2522538" y="2281038"/>
              <a:ext cx="3492500" cy="0"/>
            </a:xfrm>
            <a:prstGeom prst="line">
              <a:avLst/>
            </a:prstGeom>
            <a:noFill/>
            <a:ln w="19050">
              <a:solidFill>
                <a:schemeClr val="tx1"/>
              </a:solidFill>
              <a:prstDash val="sysDot"/>
              <a:miter lim="800000"/>
              <a:headEnd/>
              <a:tailEnd type="arrow" w="med" len="med"/>
            </a:ln>
          </p:spPr>
          <p:txBody>
            <a:bodyPr wrap="none"/>
            <a:lstStyle/>
            <a:p>
              <a:endParaRPr lang="en-US"/>
            </a:p>
          </p:txBody>
        </p:sp>
        <p:sp>
          <p:nvSpPr>
            <p:cNvPr id="3117" name="Line 39"/>
            <p:cNvSpPr>
              <a:spLocks noChangeShapeType="1"/>
            </p:cNvSpPr>
            <p:nvPr/>
          </p:nvSpPr>
          <p:spPr bwMode="auto">
            <a:xfrm flipV="1">
              <a:off x="2460625" y="2389188"/>
              <a:ext cx="0" cy="2944540"/>
            </a:xfrm>
            <a:prstGeom prst="line">
              <a:avLst/>
            </a:prstGeom>
            <a:noFill/>
            <a:ln w="19050">
              <a:solidFill>
                <a:schemeClr val="tx1"/>
              </a:solidFill>
              <a:prstDash val="sysDot"/>
              <a:miter lim="800000"/>
              <a:headEnd type="arrow" w="med" len="med"/>
              <a:tailEnd/>
            </a:ln>
          </p:spPr>
          <p:txBody>
            <a:bodyPr wrap="none"/>
            <a:lstStyle/>
            <a:p>
              <a:endParaRPr lang="en-US"/>
            </a:p>
          </p:txBody>
        </p:sp>
        <p:sp>
          <p:nvSpPr>
            <p:cNvPr id="3118" name="Line 40"/>
            <p:cNvSpPr>
              <a:spLocks noChangeShapeType="1"/>
            </p:cNvSpPr>
            <p:nvPr/>
          </p:nvSpPr>
          <p:spPr bwMode="auto">
            <a:xfrm flipH="1" flipV="1">
              <a:off x="2472266" y="5482925"/>
              <a:ext cx="1919704" cy="0"/>
            </a:xfrm>
            <a:prstGeom prst="line">
              <a:avLst/>
            </a:prstGeom>
            <a:noFill/>
            <a:ln w="19050">
              <a:solidFill>
                <a:schemeClr val="tx1"/>
              </a:solidFill>
              <a:prstDash val="sysDot"/>
              <a:miter lim="800000"/>
              <a:headEnd type="arrow" w="med" len="med"/>
              <a:tailEnd/>
            </a:ln>
          </p:spPr>
          <p:txBody>
            <a:bodyPr wrap="none"/>
            <a:lstStyle/>
            <a:p>
              <a:endParaRPr lang="en-US"/>
            </a:p>
          </p:txBody>
        </p:sp>
        <p:sp>
          <p:nvSpPr>
            <p:cNvPr id="139309" name="Text Box 45"/>
            <p:cNvSpPr txBox="1">
              <a:spLocks noChangeArrowheads="1"/>
            </p:cNvSpPr>
            <p:nvPr/>
          </p:nvSpPr>
          <p:spPr bwMode="auto">
            <a:xfrm rot="21571670">
              <a:off x="4471014" y="5295623"/>
              <a:ext cx="976423" cy="379892"/>
            </a:xfrm>
            <a:prstGeom prst="rect">
              <a:avLst/>
            </a:prstGeom>
            <a:noFill/>
            <a:ln w="9525">
              <a:noFill/>
              <a:miter lim="800000"/>
              <a:headEnd/>
              <a:tailEnd/>
            </a:ln>
            <a:effectLst/>
          </p:spPr>
          <p:txBody>
            <a:bodyPr wrap="none" lIns="101882" tIns="50941" rIns="101882" bIns="50941">
              <a:spAutoFit/>
            </a:bodyPr>
            <a:lstStyle/>
            <a:p>
              <a:pPr defTabSz="1019175" eaLnBrk="0" hangingPunct="0">
                <a:defRPr/>
              </a:pPr>
              <a:r>
                <a:rPr lang="en-US" dirty="0">
                  <a:solidFill>
                    <a:srgbClr val="008000"/>
                  </a:solidFill>
                  <a:latin typeface="Calibri" panose="020F0502020204030204" pitchFamily="34" charset="0"/>
                </a:rPr>
                <a:t>Damage</a:t>
              </a:r>
              <a:endParaRPr lang="en-US" sz="3600" dirty="0">
                <a:solidFill>
                  <a:srgbClr val="008000"/>
                </a:solidFill>
                <a:latin typeface="Calibri" panose="020F0502020204030204" pitchFamily="34" charset="0"/>
              </a:endParaRPr>
            </a:p>
          </p:txBody>
        </p:sp>
        <p:sp>
          <p:nvSpPr>
            <p:cNvPr id="3120" name="Rectangle 46"/>
            <p:cNvSpPr>
              <a:spLocks noChangeArrowheads="1"/>
            </p:cNvSpPr>
            <p:nvPr/>
          </p:nvSpPr>
          <p:spPr bwMode="auto">
            <a:xfrm>
              <a:off x="2398713" y="5428938"/>
              <a:ext cx="111125" cy="104775"/>
            </a:xfrm>
            <a:prstGeom prst="rect">
              <a:avLst/>
            </a:prstGeom>
            <a:solidFill>
              <a:srgbClr val="00B0F0"/>
            </a:solidFill>
            <a:ln w="9525">
              <a:solidFill>
                <a:schemeClr val="tx1"/>
              </a:solidFill>
              <a:miter lim="800000"/>
              <a:headEnd/>
              <a:tailEnd/>
            </a:ln>
          </p:spPr>
          <p:txBody>
            <a:bodyPr wrap="none" anchor="ctr"/>
            <a:lstStyle/>
            <a:p>
              <a:endParaRPr lang="en-US"/>
            </a:p>
          </p:txBody>
        </p:sp>
        <p:sp>
          <p:nvSpPr>
            <p:cNvPr id="3121" name="Rectangle 51"/>
            <p:cNvSpPr>
              <a:spLocks noChangeArrowheads="1"/>
            </p:cNvSpPr>
            <p:nvPr/>
          </p:nvSpPr>
          <p:spPr bwMode="auto">
            <a:xfrm>
              <a:off x="2403475" y="2255325"/>
              <a:ext cx="109538" cy="104775"/>
            </a:xfrm>
            <a:prstGeom prst="rect">
              <a:avLst/>
            </a:prstGeom>
            <a:solidFill>
              <a:srgbClr val="00B0F0"/>
            </a:solidFill>
            <a:ln w="9525">
              <a:solidFill>
                <a:schemeClr val="tx1"/>
              </a:solidFill>
              <a:miter lim="800000"/>
              <a:headEnd/>
              <a:tailEnd/>
            </a:ln>
          </p:spPr>
          <p:txBody>
            <a:bodyPr wrap="none" anchor="ctr"/>
            <a:lstStyle/>
            <a:p>
              <a:endParaRPr lang="en-US"/>
            </a:p>
          </p:txBody>
        </p:sp>
        <p:sp>
          <p:nvSpPr>
            <p:cNvPr id="48" name="Text Box 74"/>
            <p:cNvSpPr txBox="1">
              <a:spLocks noChangeArrowheads="1"/>
            </p:cNvSpPr>
            <p:nvPr/>
          </p:nvSpPr>
          <p:spPr bwMode="auto">
            <a:xfrm>
              <a:off x="3333227" y="3560459"/>
              <a:ext cx="1058744" cy="718460"/>
            </a:xfrm>
            <a:prstGeom prst="rect">
              <a:avLst/>
            </a:prstGeom>
            <a:noFill/>
            <a:ln w="9525">
              <a:noFill/>
              <a:miter lim="800000"/>
              <a:headEnd/>
              <a:tailEnd/>
            </a:ln>
            <a:effectLst/>
          </p:spPr>
          <p:txBody>
            <a:bodyPr wrap="square" lIns="101882" tIns="50941" rIns="101882" bIns="50941">
              <a:spAutoFit/>
            </a:bodyPr>
            <a:lstStyle/>
            <a:p>
              <a:pPr defTabSz="1019175" eaLnBrk="0" hangingPunct="0">
                <a:defRPr/>
              </a:pPr>
              <a:r>
                <a:rPr lang="en-US" sz="2000" dirty="0">
                  <a:solidFill>
                    <a:srgbClr val="008000"/>
                  </a:solidFill>
                  <a:latin typeface="Calibri" panose="020F0502020204030204" pitchFamily="34" charset="0"/>
                </a:rPr>
                <a:t>one event </a:t>
              </a:r>
              <a:endParaRPr lang="en-US" sz="2700" dirty="0">
                <a:solidFill>
                  <a:srgbClr val="008000"/>
                </a:solidFill>
                <a:latin typeface="Calibri" panose="020F0502020204030204" pitchFamily="34" charset="0"/>
              </a:endParaRPr>
            </a:p>
          </p:txBody>
        </p:sp>
      </p:grpSp>
      <p:sp>
        <p:nvSpPr>
          <p:cNvPr id="50" name="TextBox 49"/>
          <p:cNvSpPr txBox="1"/>
          <p:nvPr/>
        </p:nvSpPr>
        <p:spPr>
          <a:xfrm>
            <a:off x="7723118" y="4485263"/>
            <a:ext cx="2177497" cy="1154290"/>
          </a:xfrm>
          <a:prstGeom prst="rect">
            <a:avLst/>
          </a:prstGeom>
          <a:noFill/>
        </p:spPr>
        <p:txBody>
          <a:bodyPr wrap="square">
            <a:spAutoFit/>
          </a:bodyPr>
          <a:lstStyle/>
          <a:p>
            <a:pPr>
              <a:lnSpc>
                <a:spcPts val="2800"/>
              </a:lnSpc>
              <a:defRPr/>
            </a:pPr>
            <a:r>
              <a:rPr lang="en-US" sz="2200" dirty="0">
                <a:latin typeface="Calibri" panose="020F0502020204030204" pitchFamily="34" charset="0"/>
              </a:rPr>
              <a:t>…end with a sample of damages</a:t>
            </a:r>
          </a:p>
        </p:txBody>
      </p:sp>
      <p:grpSp>
        <p:nvGrpSpPr>
          <p:cNvPr id="10" name="Group 81"/>
          <p:cNvGrpSpPr>
            <a:grpSpLocks/>
          </p:cNvGrpSpPr>
          <p:nvPr/>
        </p:nvGrpSpPr>
        <p:grpSpPr bwMode="auto">
          <a:xfrm>
            <a:off x="6801375" y="4517632"/>
            <a:ext cx="2390699" cy="2096117"/>
            <a:chOff x="5660653" y="4756670"/>
            <a:chExt cx="2391147" cy="2096766"/>
          </a:xfrm>
        </p:grpSpPr>
        <p:grpSp>
          <p:nvGrpSpPr>
            <p:cNvPr id="11" name="Group 5"/>
            <p:cNvGrpSpPr>
              <a:grpSpLocks/>
            </p:cNvGrpSpPr>
            <p:nvPr/>
          </p:nvGrpSpPr>
          <p:grpSpPr bwMode="auto">
            <a:xfrm>
              <a:off x="6035675" y="4866459"/>
              <a:ext cx="2016125" cy="1641475"/>
              <a:chOff x="1104" y="1392"/>
              <a:chExt cx="1056" cy="912"/>
            </a:xfrm>
          </p:grpSpPr>
          <p:sp>
            <p:nvSpPr>
              <p:cNvPr id="3114" name="Line 6"/>
              <p:cNvSpPr>
                <a:spLocks noChangeShapeType="1"/>
              </p:cNvSpPr>
              <p:nvPr/>
            </p:nvSpPr>
            <p:spPr bwMode="auto">
              <a:xfrm flipV="1">
                <a:off x="1104" y="1392"/>
                <a:ext cx="0" cy="912"/>
              </a:xfrm>
              <a:prstGeom prst="line">
                <a:avLst/>
              </a:prstGeom>
              <a:noFill/>
              <a:ln w="15875">
                <a:solidFill>
                  <a:schemeClr val="tx1"/>
                </a:solidFill>
                <a:round/>
                <a:headEnd/>
                <a:tailEnd type="triangle" w="med" len="med"/>
              </a:ln>
            </p:spPr>
            <p:txBody>
              <a:bodyPr wrap="none" anchor="ctr"/>
              <a:lstStyle/>
              <a:p>
                <a:endParaRPr lang="en-US"/>
              </a:p>
            </p:txBody>
          </p:sp>
          <p:sp>
            <p:nvSpPr>
              <p:cNvPr id="3115" name="Line 7"/>
              <p:cNvSpPr>
                <a:spLocks noChangeShapeType="1"/>
              </p:cNvSpPr>
              <p:nvPr/>
            </p:nvSpPr>
            <p:spPr bwMode="auto">
              <a:xfrm>
                <a:off x="1104" y="2304"/>
                <a:ext cx="1056" cy="0"/>
              </a:xfrm>
              <a:prstGeom prst="line">
                <a:avLst/>
              </a:prstGeom>
              <a:noFill/>
              <a:ln w="15875">
                <a:solidFill>
                  <a:schemeClr val="tx1"/>
                </a:solidFill>
                <a:round/>
                <a:headEnd/>
                <a:tailEnd type="triangle" w="med" len="med"/>
              </a:ln>
            </p:spPr>
            <p:txBody>
              <a:bodyPr wrap="none" anchor="ctr"/>
              <a:lstStyle/>
              <a:p>
                <a:endParaRPr lang="en-US"/>
              </a:p>
            </p:txBody>
          </p:sp>
        </p:grpSp>
        <p:sp>
          <p:nvSpPr>
            <p:cNvPr id="67" name="Rectangle 66"/>
            <p:cNvSpPr/>
            <p:nvPr/>
          </p:nvSpPr>
          <p:spPr>
            <a:xfrm>
              <a:off x="6059114" y="5013029"/>
              <a:ext cx="96856" cy="14815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Calibri" panose="020F0502020204030204" pitchFamily="34" charset="0"/>
              </a:endParaRPr>
            </a:p>
          </p:txBody>
        </p:sp>
        <p:sp>
          <p:nvSpPr>
            <p:cNvPr id="68" name="Rectangle 67"/>
            <p:cNvSpPr/>
            <p:nvPr/>
          </p:nvSpPr>
          <p:spPr>
            <a:xfrm>
              <a:off x="6170259" y="5224233"/>
              <a:ext cx="96856" cy="127039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Calibri" panose="020F0502020204030204" pitchFamily="34" charset="0"/>
              </a:endParaRPr>
            </a:p>
          </p:txBody>
        </p:sp>
        <p:sp>
          <p:nvSpPr>
            <p:cNvPr id="69" name="Rectangle 68"/>
            <p:cNvSpPr/>
            <p:nvPr/>
          </p:nvSpPr>
          <p:spPr>
            <a:xfrm>
              <a:off x="6282994" y="5808614"/>
              <a:ext cx="95268" cy="68601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Calibri" panose="020F0502020204030204" pitchFamily="34" charset="0"/>
              </a:endParaRPr>
            </a:p>
          </p:txBody>
        </p:sp>
        <p:sp>
          <p:nvSpPr>
            <p:cNvPr id="70" name="Rectangle 69"/>
            <p:cNvSpPr/>
            <p:nvPr/>
          </p:nvSpPr>
          <p:spPr>
            <a:xfrm>
              <a:off x="6394139" y="6129388"/>
              <a:ext cx="96855" cy="36523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Calibri" panose="020F0502020204030204" pitchFamily="34" charset="0"/>
              </a:endParaRPr>
            </a:p>
          </p:txBody>
        </p:sp>
        <p:sp>
          <p:nvSpPr>
            <p:cNvPr id="71" name="Rectangle 70"/>
            <p:cNvSpPr/>
            <p:nvPr/>
          </p:nvSpPr>
          <p:spPr>
            <a:xfrm>
              <a:off x="6505285" y="6358059"/>
              <a:ext cx="96855" cy="1365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Calibri" panose="020F0502020204030204" pitchFamily="34" charset="0"/>
              </a:endParaRPr>
            </a:p>
          </p:txBody>
        </p:sp>
        <p:sp>
          <p:nvSpPr>
            <p:cNvPr id="72" name="Rectangle 71"/>
            <p:cNvSpPr/>
            <p:nvPr/>
          </p:nvSpPr>
          <p:spPr>
            <a:xfrm>
              <a:off x="6618018" y="6469218"/>
              <a:ext cx="95268" cy="190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Calibri" panose="020F0502020204030204" pitchFamily="34" charset="0"/>
              </a:endParaRPr>
            </a:p>
          </p:txBody>
        </p:sp>
        <p:sp>
          <p:nvSpPr>
            <p:cNvPr id="73" name="Rectangle 72"/>
            <p:cNvSpPr/>
            <p:nvPr/>
          </p:nvSpPr>
          <p:spPr>
            <a:xfrm>
              <a:off x="6729164" y="6423166"/>
              <a:ext cx="96856" cy="651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Calibri" panose="020F0502020204030204" pitchFamily="34" charset="0"/>
              </a:endParaRPr>
            </a:p>
          </p:txBody>
        </p:sp>
        <p:sp>
          <p:nvSpPr>
            <p:cNvPr id="74" name="Rectangle 73"/>
            <p:cNvSpPr/>
            <p:nvPr/>
          </p:nvSpPr>
          <p:spPr>
            <a:xfrm>
              <a:off x="6840310" y="6469218"/>
              <a:ext cx="96856" cy="190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Calibri" panose="020F0502020204030204" pitchFamily="34" charset="0"/>
              </a:endParaRPr>
            </a:p>
          </p:txBody>
        </p:sp>
        <p:sp>
          <p:nvSpPr>
            <p:cNvPr id="75" name="Rectangle 74"/>
            <p:cNvSpPr/>
            <p:nvPr/>
          </p:nvSpPr>
          <p:spPr>
            <a:xfrm>
              <a:off x="7399215" y="6459690"/>
              <a:ext cx="96856" cy="3652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Calibri" panose="020F0502020204030204" pitchFamily="34" charset="0"/>
              </a:endParaRPr>
            </a:p>
          </p:txBody>
        </p:sp>
        <p:sp>
          <p:nvSpPr>
            <p:cNvPr id="76" name="Rectangle 75"/>
            <p:cNvSpPr/>
            <p:nvPr/>
          </p:nvSpPr>
          <p:spPr>
            <a:xfrm>
              <a:off x="7064190" y="6459690"/>
              <a:ext cx="96855" cy="3652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Calibri" panose="020F0502020204030204" pitchFamily="34" charset="0"/>
              </a:endParaRPr>
            </a:p>
          </p:txBody>
        </p:sp>
        <p:sp>
          <p:nvSpPr>
            <p:cNvPr id="77" name="Rectangle 76"/>
            <p:cNvSpPr/>
            <p:nvPr/>
          </p:nvSpPr>
          <p:spPr>
            <a:xfrm>
              <a:off x="7288069" y="6429518"/>
              <a:ext cx="96856" cy="6352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Calibri" panose="020F0502020204030204" pitchFamily="34" charset="0"/>
              </a:endParaRPr>
            </a:p>
          </p:txBody>
        </p:sp>
        <p:sp>
          <p:nvSpPr>
            <p:cNvPr id="78" name="Rectangle 77"/>
            <p:cNvSpPr/>
            <p:nvPr/>
          </p:nvSpPr>
          <p:spPr>
            <a:xfrm>
              <a:off x="7511949" y="6485098"/>
              <a:ext cx="96855" cy="793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Calibri" panose="020F0502020204030204" pitchFamily="34" charset="0"/>
              </a:endParaRPr>
            </a:p>
          </p:txBody>
        </p:sp>
        <p:sp>
          <p:nvSpPr>
            <p:cNvPr id="79" name="Rectangle 78"/>
            <p:cNvSpPr/>
            <p:nvPr/>
          </p:nvSpPr>
          <p:spPr>
            <a:xfrm>
              <a:off x="7623095" y="6473982"/>
              <a:ext cx="96855" cy="190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Calibri" panose="020F0502020204030204" pitchFamily="34" charset="0"/>
              </a:endParaRPr>
            </a:p>
          </p:txBody>
        </p:sp>
        <p:sp>
          <p:nvSpPr>
            <p:cNvPr id="80" name="Text Box 25"/>
            <p:cNvSpPr txBox="1">
              <a:spLocks noChangeArrowheads="1"/>
            </p:cNvSpPr>
            <p:nvPr/>
          </p:nvSpPr>
          <p:spPr bwMode="auto">
            <a:xfrm rot="21571670">
              <a:off x="6390672" y="6504230"/>
              <a:ext cx="1164439" cy="349206"/>
            </a:xfrm>
            <a:prstGeom prst="rect">
              <a:avLst/>
            </a:prstGeom>
            <a:noFill/>
            <a:ln w="9525">
              <a:noFill/>
              <a:miter lim="800000"/>
              <a:headEnd/>
              <a:tailEnd/>
            </a:ln>
            <a:effectLst/>
          </p:spPr>
          <p:txBody>
            <a:bodyPr wrap="none" lIns="101882" tIns="50941" rIns="101882" bIns="50941">
              <a:spAutoFit/>
            </a:bodyPr>
            <a:lstStyle/>
            <a:p>
              <a:pPr defTabSz="1019175" eaLnBrk="0" hangingPunct="0">
                <a:defRPr/>
              </a:pPr>
              <a:r>
                <a:rPr lang="en-US" sz="1600" dirty="0">
                  <a:latin typeface="Calibri" panose="020F0502020204030204" pitchFamily="34" charset="0"/>
                </a:rPr>
                <a:t>Damage ($)</a:t>
              </a:r>
              <a:endParaRPr lang="en-US" sz="2700" dirty="0">
                <a:latin typeface="Calibri" panose="020F0502020204030204" pitchFamily="34" charset="0"/>
              </a:endParaRPr>
            </a:p>
          </p:txBody>
        </p:sp>
        <p:sp>
          <p:nvSpPr>
            <p:cNvPr id="81" name="Text Box 26"/>
            <p:cNvSpPr txBox="1">
              <a:spLocks noChangeArrowheads="1"/>
            </p:cNvSpPr>
            <p:nvPr/>
          </p:nvSpPr>
          <p:spPr bwMode="auto">
            <a:xfrm rot="16204749">
              <a:off x="4942089" y="5475234"/>
              <a:ext cx="1786291" cy="349163"/>
            </a:xfrm>
            <a:prstGeom prst="rect">
              <a:avLst/>
            </a:prstGeom>
            <a:noFill/>
            <a:ln w="9525">
              <a:noFill/>
              <a:miter lim="800000"/>
              <a:headEnd/>
              <a:tailEnd/>
            </a:ln>
            <a:effectLst/>
          </p:spPr>
          <p:txBody>
            <a:bodyPr wrap="none" lIns="101882" tIns="50941" rIns="101882" bIns="50941">
              <a:spAutoFit/>
            </a:bodyPr>
            <a:lstStyle/>
            <a:p>
              <a:pPr defTabSz="1019175" eaLnBrk="0" hangingPunct="0">
                <a:defRPr/>
              </a:pPr>
              <a:r>
                <a:rPr lang="en-US" sz="1600" dirty="0">
                  <a:latin typeface="Calibri" panose="020F0502020204030204" pitchFamily="34" charset="0"/>
                </a:rPr>
                <a:t>Relative Frequency</a:t>
              </a:r>
              <a:endParaRPr lang="en-US" sz="2700" dirty="0">
                <a:latin typeface="Calibri" panose="020F0502020204030204" pitchFamily="34" charset="0"/>
              </a:endParaRPr>
            </a:p>
          </p:txBody>
        </p:sp>
      </p:grpSp>
      <p:sp>
        <p:nvSpPr>
          <p:cNvPr id="82" name="TextBox 81"/>
          <p:cNvSpPr txBox="1"/>
          <p:nvPr/>
        </p:nvSpPr>
        <p:spPr>
          <a:xfrm>
            <a:off x="5922476" y="2026337"/>
            <a:ext cx="617537" cy="338138"/>
          </a:xfrm>
          <a:prstGeom prst="rect">
            <a:avLst/>
          </a:prstGeom>
          <a:noFill/>
        </p:spPr>
        <p:txBody>
          <a:bodyPr>
            <a:spAutoFit/>
          </a:bodyPr>
          <a:lstStyle/>
          <a:p>
            <a:pPr>
              <a:defRPr/>
            </a:pPr>
            <a:r>
              <a:rPr lang="en-US" sz="1600" dirty="0">
                <a:solidFill>
                  <a:srgbClr val="008000"/>
                </a:solidFill>
                <a:latin typeface="Calibri" panose="020F0502020204030204" pitchFamily="34" charset="0"/>
              </a:rPr>
              <a:t>CDF</a:t>
            </a:r>
          </a:p>
        </p:txBody>
      </p:sp>
      <mc:AlternateContent xmlns:mc="http://schemas.openxmlformats.org/markup-compatibility/2006" xmlns:a14="http://schemas.microsoft.com/office/drawing/2010/main">
        <mc:Choice Requires="a14">
          <p:sp>
            <p:nvSpPr>
              <p:cNvPr id="83" name="TextBox 82">
                <a:extLst>
                  <a:ext uri="{FF2B5EF4-FFF2-40B4-BE49-F238E27FC236}">
                    <a16:creationId xmlns:a16="http://schemas.microsoft.com/office/drawing/2014/main" id="{41C99EBC-8F9B-485E-AC32-6291CE52AC34}"/>
                  </a:ext>
                </a:extLst>
              </p:cNvPr>
              <p:cNvSpPr txBox="1"/>
              <p:nvPr/>
            </p:nvSpPr>
            <p:spPr>
              <a:xfrm>
                <a:off x="9207062" y="5064387"/>
                <a:ext cx="2826611" cy="78303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b="0" i="0" smtClean="0">
                          <a:solidFill>
                            <a:srgbClr val="C00000"/>
                          </a:solidFill>
                          <a:effectLst/>
                          <a:latin typeface="Cambria Math" panose="02040503050406030204" pitchFamily="18" charset="0"/>
                        </a:rPr>
                        <m:t>EAD</m:t>
                      </m:r>
                      <m:r>
                        <a:rPr lang="pt-BR" i="0" smtClean="0">
                          <a:solidFill>
                            <a:srgbClr val="C00000"/>
                          </a:solidFill>
                          <a:effectLst/>
                          <a:latin typeface="Cambria Math" panose="02040503050406030204" pitchFamily="18" charset="0"/>
                        </a:rPr>
                        <m:t>=</m:t>
                      </m:r>
                      <m:f>
                        <m:fPr>
                          <m:ctrlPr>
                            <a:rPr lang="pt-BR" i="1" smtClean="0">
                              <a:solidFill>
                                <a:srgbClr val="C00000"/>
                              </a:solidFill>
                              <a:effectLst/>
                              <a:latin typeface="Cambria Math" panose="02040503050406030204" pitchFamily="18" charset="0"/>
                            </a:rPr>
                          </m:ctrlPr>
                        </m:fPr>
                        <m:num>
                          <m:r>
                            <a:rPr lang="en-US" b="0" i="0" smtClean="0">
                              <a:solidFill>
                                <a:srgbClr val="C00000"/>
                              </a:solidFill>
                              <a:effectLst/>
                              <a:latin typeface="Cambria Math" panose="02040503050406030204" pitchFamily="18" charset="0"/>
                            </a:rPr>
                            <m:t>1</m:t>
                          </m:r>
                        </m:num>
                        <m:den>
                          <m:r>
                            <m:rPr>
                              <m:sty m:val="p"/>
                            </m:rPr>
                            <a:rPr lang="en-US" b="0" i="0" smtClean="0">
                              <a:solidFill>
                                <a:srgbClr val="C00000"/>
                              </a:solidFill>
                              <a:effectLst/>
                              <a:latin typeface="Cambria Math" panose="02040503050406030204" pitchFamily="18" charset="0"/>
                            </a:rPr>
                            <m:t>N</m:t>
                          </m:r>
                        </m:den>
                      </m:f>
                      <m:nary>
                        <m:naryPr>
                          <m:chr m:val="∑"/>
                          <m:ctrlPr>
                            <a:rPr lang="pt-BR" i="1" smtClean="0">
                              <a:solidFill>
                                <a:srgbClr val="C00000"/>
                              </a:solidFill>
                              <a:effectLst/>
                              <a:latin typeface="Cambria Math" panose="02040503050406030204" pitchFamily="18" charset="0"/>
                            </a:rPr>
                          </m:ctrlPr>
                        </m:naryPr>
                        <m:sub>
                          <m:r>
                            <m:rPr>
                              <m:sty m:val="p"/>
                              <m:brk m:alnAt="23"/>
                            </m:rPr>
                            <a:rPr lang="en-US" b="0" i="0" smtClean="0">
                              <a:solidFill>
                                <a:srgbClr val="C00000"/>
                              </a:solidFill>
                              <a:effectLst/>
                              <a:latin typeface="Cambria Math" panose="02040503050406030204" pitchFamily="18" charset="0"/>
                            </a:rPr>
                            <m:t>i</m:t>
                          </m:r>
                          <m:r>
                            <a:rPr lang="pt-BR" i="0" smtClean="0">
                              <a:solidFill>
                                <a:srgbClr val="C00000"/>
                              </a:solidFill>
                              <a:effectLst/>
                              <a:latin typeface="Cambria Math" panose="02040503050406030204" pitchFamily="18" charset="0"/>
                            </a:rPr>
                            <m:t>=</m:t>
                          </m:r>
                          <m:r>
                            <m:rPr>
                              <m:sty m:val="p"/>
                            </m:rPr>
                            <a:rPr lang="en-US" b="0" i="0" smtClean="0">
                              <a:solidFill>
                                <a:srgbClr val="C00000"/>
                              </a:solidFill>
                              <a:effectLst/>
                              <a:latin typeface="Cambria Math" panose="02040503050406030204" pitchFamily="18" charset="0"/>
                            </a:rPr>
                            <m:t>i</m:t>
                          </m:r>
                        </m:sub>
                        <m:sup>
                          <m:r>
                            <m:rPr>
                              <m:sty m:val="p"/>
                            </m:rPr>
                            <a:rPr lang="en-US" b="0" i="0" smtClean="0">
                              <a:solidFill>
                                <a:srgbClr val="C00000"/>
                              </a:solidFill>
                              <a:effectLst/>
                              <a:latin typeface="Cambria Math" panose="02040503050406030204" pitchFamily="18" charset="0"/>
                            </a:rPr>
                            <m:t>N</m:t>
                          </m:r>
                        </m:sup>
                        <m:e>
                          <m:r>
                            <m:rPr>
                              <m:sty m:val="p"/>
                            </m:rPr>
                            <a:rPr lang="en-US" b="0" i="0" smtClean="0">
                              <a:solidFill>
                                <a:srgbClr val="C00000"/>
                              </a:solidFill>
                              <a:effectLst/>
                              <a:latin typeface="Cambria Math" panose="02040503050406030204" pitchFamily="18" charset="0"/>
                            </a:rPr>
                            <m:t>Damage</m:t>
                          </m:r>
                          <m:r>
                            <a:rPr lang="en-US" b="0" i="0" smtClean="0">
                              <a:solidFill>
                                <a:srgbClr val="C00000"/>
                              </a:solidFill>
                              <a:effectLst/>
                              <a:latin typeface="Cambria Math" panose="02040503050406030204" pitchFamily="18" charset="0"/>
                            </a:rPr>
                            <m:t>(</m:t>
                          </m:r>
                          <m:r>
                            <m:rPr>
                              <m:sty m:val="p"/>
                            </m:rPr>
                            <a:rPr lang="en-US" b="0" i="0" smtClean="0">
                              <a:solidFill>
                                <a:srgbClr val="C00000"/>
                              </a:solidFill>
                              <a:effectLst/>
                              <a:latin typeface="Cambria Math" panose="02040503050406030204" pitchFamily="18" charset="0"/>
                            </a:rPr>
                            <m:t>i</m:t>
                          </m:r>
                          <m:r>
                            <a:rPr lang="en-US" b="0" i="0" smtClean="0">
                              <a:solidFill>
                                <a:srgbClr val="C00000"/>
                              </a:solidFill>
                              <a:effectLst/>
                              <a:latin typeface="Cambria Math" panose="02040503050406030204" pitchFamily="18" charset="0"/>
                            </a:rPr>
                            <m:t>)</m:t>
                          </m:r>
                        </m:e>
                      </m:nary>
                    </m:oMath>
                  </m:oMathPara>
                </a14:m>
                <a:endParaRPr lang="en-US" dirty="0">
                  <a:solidFill>
                    <a:srgbClr val="C00000"/>
                  </a:solidFill>
                  <a:effectLst/>
                </a:endParaRPr>
              </a:p>
            </p:txBody>
          </p:sp>
        </mc:Choice>
        <mc:Fallback xmlns="">
          <p:sp>
            <p:nvSpPr>
              <p:cNvPr id="83" name="TextBox 82">
                <a:extLst>
                  <a:ext uri="{FF2B5EF4-FFF2-40B4-BE49-F238E27FC236}">
                    <a16:creationId xmlns:a16="http://schemas.microsoft.com/office/drawing/2014/main" id="{41C99EBC-8F9B-485E-AC32-6291CE52AC34}"/>
                  </a:ext>
                </a:extLst>
              </p:cNvPr>
              <p:cNvSpPr txBox="1">
                <a:spLocks noRot="1" noChangeAspect="1" noMove="1" noResize="1" noEditPoints="1" noAdjustHandles="1" noChangeArrowheads="1" noChangeShapeType="1" noTextEdit="1"/>
              </p:cNvSpPr>
              <p:nvPr/>
            </p:nvSpPr>
            <p:spPr>
              <a:xfrm>
                <a:off x="9207062" y="5064387"/>
                <a:ext cx="2826611" cy="783035"/>
              </a:xfrm>
              <a:prstGeom prst="rect">
                <a:avLst/>
              </a:prstGeom>
              <a:blipFill>
                <a:blip r:embed="rId3"/>
                <a:stretch>
                  <a:fillRect/>
                </a:stretch>
              </a:blipFill>
            </p:spPr>
            <p:txBody>
              <a:bodyPr/>
              <a:lstStyle/>
              <a:p>
                <a:r>
                  <a:rPr lang="en-US">
                    <a:noFill/>
                  </a:rPr>
                  <a:t> </a:t>
                </a:r>
              </a:p>
            </p:txBody>
          </p:sp>
        </mc:Fallback>
      </mc:AlternateContent>
      <p:sp>
        <p:nvSpPr>
          <p:cNvPr id="42" name="Arc 41">
            <a:extLst>
              <a:ext uri="{FF2B5EF4-FFF2-40B4-BE49-F238E27FC236}">
                <a16:creationId xmlns:a16="http://schemas.microsoft.com/office/drawing/2014/main" id="{C946489D-9DF1-11DB-3032-7957EDF7984F}"/>
              </a:ext>
            </a:extLst>
          </p:cNvPr>
          <p:cNvSpPr/>
          <p:nvPr/>
        </p:nvSpPr>
        <p:spPr>
          <a:xfrm>
            <a:off x="4145223" y="3666673"/>
            <a:ext cx="1102163" cy="1131739"/>
          </a:xfrm>
          <a:prstGeom prst="arc">
            <a:avLst>
              <a:gd name="adj1" fmla="val 13116765"/>
              <a:gd name="adj2" fmla="val 0"/>
            </a:avLst>
          </a:prstGeom>
          <a:ln w="28575">
            <a:solidFill>
              <a:srgbClr val="00B050"/>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 name="Arc 42">
            <a:extLst>
              <a:ext uri="{FF2B5EF4-FFF2-40B4-BE49-F238E27FC236}">
                <a16:creationId xmlns:a16="http://schemas.microsoft.com/office/drawing/2014/main" id="{2EA8DCE1-B51E-2080-06F5-A25B03F71F2A}"/>
              </a:ext>
            </a:extLst>
          </p:cNvPr>
          <p:cNvSpPr/>
          <p:nvPr/>
        </p:nvSpPr>
        <p:spPr>
          <a:xfrm flipH="1" flipV="1">
            <a:off x="4161255" y="3582794"/>
            <a:ext cx="1102163" cy="1131739"/>
          </a:xfrm>
          <a:prstGeom prst="arc">
            <a:avLst>
              <a:gd name="adj1" fmla="val 13116765"/>
              <a:gd name="adj2" fmla="val 0"/>
            </a:avLst>
          </a:prstGeom>
          <a:ln w="28575">
            <a:solidFill>
              <a:srgbClr val="00B050"/>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83" grpId="0"/>
      <p:bldP spid="42" grpId="0" animBg="1"/>
      <p:bldP spid="4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Group 81"/>
          <p:cNvGrpSpPr>
            <a:grpSpLocks/>
          </p:cNvGrpSpPr>
          <p:nvPr/>
        </p:nvGrpSpPr>
        <p:grpSpPr bwMode="auto">
          <a:xfrm>
            <a:off x="6324704" y="4682614"/>
            <a:ext cx="2390699" cy="2096117"/>
            <a:chOff x="5660653" y="4756670"/>
            <a:chExt cx="2391147" cy="2096766"/>
          </a:xfrm>
        </p:grpSpPr>
        <p:grpSp>
          <p:nvGrpSpPr>
            <p:cNvPr id="69" name="Group 5"/>
            <p:cNvGrpSpPr>
              <a:grpSpLocks/>
            </p:cNvGrpSpPr>
            <p:nvPr/>
          </p:nvGrpSpPr>
          <p:grpSpPr bwMode="auto">
            <a:xfrm>
              <a:off x="6035675" y="4866459"/>
              <a:ext cx="2016125" cy="1641475"/>
              <a:chOff x="1104" y="1392"/>
              <a:chExt cx="1056" cy="912"/>
            </a:xfrm>
          </p:grpSpPr>
          <p:sp>
            <p:nvSpPr>
              <p:cNvPr id="88" name="Line 6"/>
              <p:cNvSpPr>
                <a:spLocks noChangeShapeType="1"/>
              </p:cNvSpPr>
              <p:nvPr/>
            </p:nvSpPr>
            <p:spPr bwMode="auto">
              <a:xfrm flipV="1">
                <a:off x="1104" y="1392"/>
                <a:ext cx="0" cy="912"/>
              </a:xfrm>
              <a:prstGeom prst="line">
                <a:avLst/>
              </a:prstGeom>
              <a:noFill/>
              <a:ln w="15875">
                <a:solidFill>
                  <a:schemeClr val="tx1"/>
                </a:solidFill>
                <a:round/>
                <a:headEnd/>
                <a:tailEnd type="triangle" w="med" len="med"/>
              </a:ln>
            </p:spPr>
            <p:txBody>
              <a:bodyPr wrap="none" anchor="ctr"/>
              <a:lstStyle/>
              <a:p>
                <a:endParaRPr lang="en-US"/>
              </a:p>
            </p:txBody>
          </p:sp>
          <p:sp>
            <p:nvSpPr>
              <p:cNvPr id="89" name="Line 7"/>
              <p:cNvSpPr>
                <a:spLocks noChangeShapeType="1"/>
              </p:cNvSpPr>
              <p:nvPr/>
            </p:nvSpPr>
            <p:spPr bwMode="auto">
              <a:xfrm>
                <a:off x="1104" y="2304"/>
                <a:ext cx="1056" cy="0"/>
              </a:xfrm>
              <a:prstGeom prst="line">
                <a:avLst/>
              </a:prstGeom>
              <a:noFill/>
              <a:ln w="15875">
                <a:solidFill>
                  <a:schemeClr val="tx1"/>
                </a:solidFill>
                <a:round/>
                <a:headEnd/>
                <a:tailEnd type="triangle" w="med" len="med"/>
              </a:ln>
            </p:spPr>
            <p:txBody>
              <a:bodyPr wrap="none" anchor="ctr"/>
              <a:lstStyle/>
              <a:p>
                <a:endParaRPr lang="en-US"/>
              </a:p>
            </p:txBody>
          </p:sp>
        </p:grpSp>
        <p:sp>
          <p:nvSpPr>
            <p:cNvPr id="70" name="Rectangle 69"/>
            <p:cNvSpPr/>
            <p:nvPr/>
          </p:nvSpPr>
          <p:spPr>
            <a:xfrm>
              <a:off x="6059114" y="5013029"/>
              <a:ext cx="96856" cy="14815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Calibri" panose="020F0502020204030204" pitchFamily="34" charset="0"/>
              </a:endParaRPr>
            </a:p>
          </p:txBody>
        </p:sp>
        <p:sp>
          <p:nvSpPr>
            <p:cNvPr id="73" name="Rectangle 72"/>
            <p:cNvSpPr/>
            <p:nvPr/>
          </p:nvSpPr>
          <p:spPr>
            <a:xfrm>
              <a:off x="6170259" y="5224233"/>
              <a:ext cx="96856" cy="127039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Calibri" panose="020F0502020204030204" pitchFamily="34" charset="0"/>
              </a:endParaRPr>
            </a:p>
          </p:txBody>
        </p:sp>
        <p:sp>
          <p:nvSpPr>
            <p:cNvPr id="74" name="Rectangle 73"/>
            <p:cNvSpPr/>
            <p:nvPr/>
          </p:nvSpPr>
          <p:spPr>
            <a:xfrm>
              <a:off x="6282994" y="5808614"/>
              <a:ext cx="95268" cy="68601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Calibri" panose="020F0502020204030204" pitchFamily="34" charset="0"/>
              </a:endParaRPr>
            </a:p>
          </p:txBody>
        </p:sp>
        <p:sp>
          <p:nvSpPr>
            <p:cNvPr id="75" name="Rectangle 74"/>
            <p:cNvSpPr/>
            <p:nvPr/>
          </p:nvSpPr>
          <p:spPr>
            <a:xfrm>
              <a:off x="6394139" y="6129388"/>
              <a:ext cx="96855" cy="36523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Calibri" panose="020F0502020204030204" pitchFamily="34" charset="0"/>
              </a:endParaRPr>
            </a:p>
          </p:txBody>
        </p:sp>
        <p:sp>
          <p:nvSpPr>
            <p:cNvPr id="76" name="Rectangle 75"/>
            <p:cNvSpPr/>
            <p:nvPr/>
          </p:nvSpPr>
          <p:spPr>
            <a:xfrm>
              <a:off x="6505285" y="6358059"/>
              <a:ext cx="96855" cy="1365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Calibri" panose="020F0502020204030204" pitchFamily="34" charset="0"/>
              </a:endParaRPr>
            </a:p>
          </p:txBody>
        </p:sp>
        <p:sp>
          <p:nvSpPr>
            <p:cNvPr id="77" name="Rectangle 76"/>
            <p:cNvSpPr/>
            <p:nvPr/>
          </p:nvSpPr>
          <p:spPr>
            <a:xfrm>
              <a:off x="6618018" y="6469218"/>
              <a:ext cx="95268" cy="190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Calibri" panose="020F0502020204030204" pitchFamily="34" charset="0"/>
              </a:endParaRPr>
            </a:p>
          </p:txBody>
        </p:sp>
        <p:sp>
          <p:nvSpPr>
            <p:cNvPr id="78" name="Rectangle 77"/>
            <p:cNvSpPr/>
            <p:nvPr/>
          </p:nvSpPr>
          <p:spPr>
            <a:xfrm>
              <a:off x="6729164" y="6423166"/>
              <a:ext cx="96856" cy="651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Calibri" panose="020F0502020204030204" pitchFamily="34" charset="0"/>
              </a:endParaRPr>
            </a:p>
          </p:txBody>
        </p:sp>
        <p:sp>
          <p:nvSpPr>
            <p:cNvPr id="79" name="Rectangle 78"/>
            <p:cNvSpPr/>
            <p:nvPr/>
          </p:nvSpPr>
          <p:spPr>
            <a:xfrm>
              <a:off x="6840310" y="6469218"/>
              <a:ext cx="96856" cy="190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Calibri" panose="020F0502020204030204" pitchFamily="34" charset="0"/>
              </a:endParaRPr>
            </a:p>
          </p:txBody>
        </p:sp>
        <p:sp>
          <p:nvSpPr>
            <p:cNvPr id="80" name="Rectangle 79"/>
            <p:cNvSpPr/>
            <p:nvPr/>
          </p:nvSpPr>
          <p:spPr>
            <a:xfrm>
              <a:off x="7399215" y="6459690"/>
              <a:ext cx="96856" cy="3652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Calibri" panose="020F0502020204030204" pitchFamily="34" charset="0"/>
              </a:endParaRPr>
            </a:p>
          </p:txBody>
        </p:sp>
        <p:sp>
          <p:nvSpPr>
            <p:cNvPr id="81" name="Rectangle 80"/>
            <p:cNvSpPr/>
            <p:nvPr/>
          </p:nvSpPr>
          <p:spPr>
            <a:xfrm>
              <a:off x="7064190" y="6459690"/>
              <a:ext cx="96855" cy="3652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Calibri" panose="020F0502020204030204" pitchFamily="34" charset="0"/>
              </a:endParaRPr>
            </a:p>
          </p:txBody>
        </p:sp>
        <p:sp>
          <p:nvSpPr>
            <p:cNvPr id="82" name="Rectangle 81"/>
            <p:cNvSpPr/>
            <p:nvPr/>
          </p:nvSpPr>
          <p:spPr>
            <a:xfrm>
              <a:off x="7288069" y="6429518"/>
              <a:ext cx="96856" cy="6352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Calibri" panose="020F0502020204030204" pitchFamily="34" charset="0"/>
              </a:endParaRPr>
            </a:p>
          </p:txBody>
        </p:sp>
        <p:sp>
          <p:nvSpPr>
            <p:cNvPr id="83" name="Rectangle 82"/>
            <p:cNvSpPr/>
            <p:nvPr/>
          </p:nvSpPr>
          <p:spPr>
            <a:xfrm>
              <a:off x="7511949" y="6485098"/>
              <a:ext cx="96855" cy="793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Calibri" panose="020F0502020204030204" pitchFamily="34" charset="0"/>
              </a:endParaRPr>
            </a:p>
          </p:txBody>
        </p:sp>
        <p:sp>
          <p:nvSpPr>
            <p:cNvPr id="84" name="Rectangle 83"/>
            <p:cNvSpPr/>
            <p:nvPr/>
          </p:nvSpPr>
          <p:spPr>
            <a:xfrm>
              <a:off x="7623095" y="6473982"/>
              <a:ext cx="96855" cy="190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Calibri" panose="020F0502020204030204" pitchFamily="34" charset="0"/>
              </a:endParaRPr>
            </a:p>
          </p:txBody>
        </p:sp>
        <p:sp>
          <p:nvSpPr>
            <p:cNvPr id="86" name="Text Box 25"/>
            <p:cNvSpPr txBox="1">
              <a:spLocks noChangeArrowheads="1"/>
            </p:cNvSpPr>
            <p:nvPr/>
          </p:nvSpPr>
          <p:spPr bwMode="auto">
            <a:xfrm rot="21571670">
              <a:off x="6390672" y="6504230"/>
              <a:ext cx="1164439" cy="349206"/>
            </a:xfrm>
            <a:prstGeom prst="rect">
              <a:avLst/>
            </a:prstGeom>
            <a:noFill/>
            <a:ln w="9525">
              <a:noFill/>
              <a:miter lim="800000"/>
              <a:headEnd/>
              <a:tailEnd/>
            </a:ln>
            <a:effectLst/>
          </p:spPr>
          <p:txBody>
            <a:bodyPr wrap="none" lIns="101882" tIns="50941" rIns="101882" bIns="50941">
              <a:spAutoFit/>
            </a:bodyPr>
            <a:lstStyle/>
            <a:p>
              <a:pPr defTabSz="1019175" eaLnBrk="0" hangingPunct="0">
                <a:defRPr/>
              </a:pPr>
              <a:r>
                <a:rPr lang="en-US" sz="1600" dirty="0">
                  <a:latin typeface="Calibri" panose="020F0502020204030204" pitchFamily="34" charset="0"/>
                </a:rPr>
                <a:t>Damage ($)</a:t>
              </a:r>
              <a:endParaRPr lang="en-US" sz="2700" dirty="0">
                <a:latin typeface="Calibri" panose="020F0502020204030204" pitchFamily="34" charset="0"/>
              </a:endParaRPr>
            </a:p>
          </p:txBody>
        </p:sp>
        <p:sp>
          <p:nvSpPr>
            <p:cNvPr id="87" name="Text Box 26"/>
            <p:cNvSpPr txBox="1">
              <a:spLocks noChangeArrowheads="1"/>
            </p:cNvSpPr>
            <p:nvPr/>
          </p:nvSpPr>
          <p:spPr bwMode="auto">
            <a:xfrm rot="16204749">
              <a:off x="4942089" y="5475234"/>
              <a:ext cx="1786291" cy="349163"/>
            </a:xfrm>
            <a:prstGeom prst="rect">
              <a:avLst/>
            </a:prstGeom>
            <a:noFill/>
            <a:ln w="9525">
              <a:noFill/>
              <a:miter lim="800000"/>
              <a:headEnd/>
              <a:tailEnd/>
            </a:ln>
            <a:effectLst/>
          </p:spPr>
          <p:txBody>
            <a:bodyPr wrap="none" lIns="101882" tIns="50941" rIns="101882" bIns="50941">
              <a:spAutoFit/>
            </a:bodyPr>
            <a:lstStyle/>
            <a:p>
              <a:pPr defTabSz="1019175" eaLnBrk="0" hangingPunct="0">
                <a:defRPr/>
              </a:pPr>
              <a:r>
                <a:rPr lang="en-US" sz="1600" dirty="0">
                  <a:latin typeface="Calibri" panose="020F0502020204030204" pitchFamily="34" charset="0"/>
                </a:rPr>
                <a:t>Relative Frequency</a:t>
              </a:r>
              <a:endParaRPr lang="en-US" sz="2700" dirty="0">
                <a:latin typeface="Calibri" panose="020F0502020204030204" pitchFamily="34" charset="0"/>
              </a:endParaRPr>
            </a:p>
          </p:txBody>
        </p:sp>
      </p:grpSp>
      <p:sp>
        <p:nvSpPr>
          <p:cNvPr id="5123" name="Freeform 18"/>
          <p:cNvSpPr>
            <a:spLocks/>
          </p:cNvSpPr>
          <p:nvPr/>
        </p:nvSpPr>
        <p:spPr bwMode="auto">
          <a:xfrm>
            <a:off x="5677661" y="2183616"/>
            <a:ext cx="1733550" cy="1098098"/>
          </a:xfrm>
          <a:custGeom>
            <a:avLst/>
            <a:gdLst>
              <a:gd name="T0" fmla="*/ 0 w 10000"/>
              <a:gd name="T1" fmla="*/ 2147483647 h 10000"/>
              <a:gd name="T2" fmla="*/ 2147483647 w 10000"/>
              <a:gd name="T3" fmla="*/ 2147483647 h 10000"/>
              <a:gd name="T4" fmla="*/ 2147483647 w 10000"/>
              <a:gd name="T5" fmla="*/ 2147483647 h 10000"/>
              <a:gd name="T6" fmla="*/ 2147483647 w 10000"/>
              <a:gd name="T7" fmla="*/ 0 h 10000"/>
              <a:gd name="T8" fmla="*/ 0 60000 65536"/>
              <a:gd name="T9" fmla="*/ 0 60000 65536"/>
              <a:gd name="T10" fmla="*/ 0 60000 65536"/>
              <a:gd name="T11" fmla="*/ 0 60000 65536"/>
              <a:gd name="T12" fmla="*/ 0 w 10000"/>
              <a:gd name="T13" fmla="*/ 0 h 10000"/>
              <a:gd name="T14" fmla="*/ 10000 w 10000"/>
              <a:gd name="T15" fmla="*/ 10000 h 10000"/>
            </a:gdLst>
            <a:ahLst/>
            <a:cxnLst>
              <a:cxn ang="T8">
                <a:pos x="T0" y="T1"/>
              </a:cxn>
              <a:cxn ang="T9">
                <a:pos x="T2" y="T3"/>
              </a:cxn>
              <a:cxn ang="T10">
                <a:pos x="T4" y="T5"/>
              </a:cxn>
              <a:cxn ang="T11">
                <a:pos x="T6" y="T7"/>
              </a:cxn>
            </a:cxnLst>
            <a:rect l="T12" t="T13" r="T14" b="T15"/>
            <a:pathLst>
              <a:path w="10000" h="10000">
                <a:moveTo>
                  <a:pt x="0" y="10000"/>
                </a:moveTo>
                <a:cubicBezTo>
                  <a:pt x="806" y="8535"/>
                  <a:pt x="1612" y="7056"/>
                  <a:pt x="2902" y="5606"/>
                </a:cubicBezTo>
                <a:cubicBezTo>
                  <a:pt x="4192" y="4156"/>
                  <a:pt x="6227" y="2236"/>
                  <a:pt x="7738" y="1301"/>
                </a:cubicBezTo>
                <a:cubicBezTo>
                  <a:pt x="8946" y="412"/>
                  <a:pt x="9350" y="351"/>
                  <a:pt x="10000" y="0"/>
                </a:cubicBezTo>
              </a:path>
            </a:pathLst>
          </a:custGeom>
          <a:noFill/>
          <a:ln w="28575" cmpd="sng">
            <a:solidFill>
              <a:srgbClr val="008000"/>
            </a:solidFill>
            <a:round/>
            <a:headEnd/>
            <a:tailEnd/>
          </a:ln>
        </p:spPr>
        <p:txBody>
          <a:bodyPr wrap="none" anchor="ctr"/>
          <a:lstStyle/>
          <a:p>
            <a:endParaRPr lang="en-US"/>
          </a:p>
        </p:txBody>
      </p:sp>
      <p:grpSp>
        <p:nvGrpSpPr>
          <p:cNvPr id="2" name="Group 5"/>
          <p:cNvGrpSpPr>
            <a:grpSpLocks/>
          </p:cNvGrpSpPr>
          <p:nvPr/>
        </p:nvGrpSpPr>
        <p:grpSpPr bwMode="auto">
          <a:xfrm>
            <a:off x="5531616" y="1724375"/>
            <a:ext cx="2022475" cy="1641475"/>
            <a:chOff x="1104" y="1392"/>
            <a:chExt cx="1056" cy="912"/>
          </a:xfrm>
        </p:grpSpPr>
        <p:sp>
          <p:nvSpPr>
            <p:cNvPr id="5175" name="Line 6"/>
            <p:cNvSpPr>
              <a:spLocks noChangeShapeType="1"/>
            </p:cNvSpPr>
            <p:nvPr/>
          </p:nvSpPr>
          <p:spPr bwMode="auto">
            <a:xfrm flipV="1">
              <a:off x="1104" y="1392"/>
              <a:ext cx="0" cy="912"/>
            </a:xfrm>
            <a:prstGeom prst="line">
              <a:avLst/>
            </a:prstGeom>
            <a:noFill/>
            <a:ln w="15875">
              <a:solidFill>
                <a:schemeClr val="tx1"/>
              </a:solidFill>
              <a:round/>
              <a:headEnd/>
              <a:tailEnd type="triangle" w="med" len="med"/>
            </a:ln>
          </p:spPr>
          <p:txBody>
            <a:bodyPr wrap="none" anchor="ctr"/>
            <a:lstStyle/>
            <a:p>
              <a:endParaRPr lang="en-US"/>
            </a:p>
          </p:txBody>
        </p:sp>
        <p:sp>
          <p:nvSpPr>
            <p:cNvPr id="5176" name="Line 7"/>
            <p:cNvSpPr>
              <a:spLocks noChangeShapeType="1"/>
            </p:cNvSpPr>
            <p:nvPr/>
          </p:nvSpPr>
          <p:spPr bwMode="auto">
            <a:xfrm>
              <a:off x="1104" y="2304"/>
              <a:ext cx="1056" cy="0"/>
            </a:xfrm>
            <a:prstGeom prst="line">
              <a:avLst/>
            </a:prstGeom>
            <a:noFill/>
            <a:ln w="15875">
              <a:solidFill>
                <a:schemeClr val="tx1"/>
              </a:solidFill>
              <a:round/>
              <a:headEnd/>
              <a:tailEnd type="triangle" w="med" len="med"/>
            </a:ln>
          </p:spPr>
          <p:txBody>
            <a:bodyPr wrap="none" anchor="ctr"/>
            <a:lstStyle/>
            <a:p>
              <a:endParaRPr lang="en-US"/>
            </a:p>
          </p:txBody>
        </p:sp>
      </p:grpSp>
      <p:sp>
        <p:nvSpPr>
          <p:cNvPr id="139272" name="Text Box 8"/>
          <p:cNvSpPr txBox="1">
            <a:spLocks noChangeArrowheads="1"/>
          </p:cNvSpPr>
          <p:nvPr/>
        </p:nvSpPr>
        <p:spPr bwMode="auto">
          <a:xfrm rot="16200000">
            <a:off x="4539123" y="2312615"/>
            <a:ext cx="1442054" cy="349098"/>
          </a:xfrm>
          <a:prstGeom prst="rect">
            <a:avLst/>
          </a:prstGeom>
          <a:noFill/>
          <a:ln w="9525">
            <a:noFill/>
            <a:miter lim="800000"/>
            <a:headEnd/>
            <a:tailEnd/>
          </a:ln>
          <a:effectLst/>
        </p:spPr>
        <p:txBody>
          <a:bodyPr wrap="none" lIns="101882" tIns="50941" rIns="101882" bIns="50941">
            <a:spAutoFit/>
          </a:bodyPr>
          <a:lstStyle/>
          <a:p>
            <a:pPr defTabSz="1019175" eaLnBrk="0" hangingPunct="0">
              <a:defRPr/>
            </a:pPr>
            <a:r>
              <a:rPr lang="en-US" sz="1600" dirty="0">
                <a:latin typeface="Calibri" panose="020F0502020204030204" pitchFamily="34" charset="0"/>
              </a:rPr>
              <a:t>Peak Flow (</a:t>
            </a:r>
            <a:r>
              <a:rPr lang="en-US" sz="1600" dirty="0" err="1">
                <a:latin typeface="Calibri" panose="020F0502020204030204" pitchFamily="34" charset="0"/>
              </a:rPr>
              <a:t>cfs</a:t>
            </a:r>
            <a:r>
              <a:rPr lang="en-US" sz="1600" dirty="0">
                <a:latin typeface="Calibri" panose="020F0502020204030204" pitchFamily="34" charset="0"/>
              </a:rPr>
              <a:t>)</a:t>
            </a:r>
          </a:p>
        </p:txBody>
      </p:sp>
      <p:sp>
        <p:nvSpPr>
          <p:cNvPr id="139273" name="Text Box 9"/>
          <p:cNvSpPr txBox="1">
            <a:spLocks noChangeArrowheads="1"/>
          </p:cNvSpPr>
          <p:nvPr/>
        </p:nvSpPr>
        <p:spPr bwMode="auto">
          <a:xfrm>
            <a:off x="5320479" y="3532533"/>
            <a:ext cx="2177497" cy="373936"/>
          </a:xfrm>
          <a:prstGeom prst="rect">
            <a:avLst/>
          </a:prstGeom>
          <a:noFill/>
          <a:ln w="9525">
            <a:noFill/>
            <a:miter lim="800000"/>
            <a:headEnd/>
            <a:tailEnd/>
          </a:ln>
          <a:effectLst/>
        </p:spPr>
        <p:txBody>
          <a:bodyPr wrap="none" lIns="126481" tIns="63240" rIns="126481" bIns="63240">
            <a:spAutoFit/>
          </a:bodyPr>
          <a:lstStyle/>
          <a:p>
            <a:pPr defTabSz="1019175" eaLnBrk="0" hangingPunct="0">
              <a:defRPr/>
            </a:pPr>
            <a:r>
              <a:rPr lang="en-US" sz="1600" dirty="0" err="1">
                <a:latin typeface="Calibri" panose="020F0502020204030204" pitchFamily="34" charset="0"/>
              </a:rPr>
              <a:t>Exceedance</a:t>
            </a:r>
            <a:r>
              <a:rPr lang="en-US" sz="1600" dirty="0">
                <a:latin typeface="Calibri" panose="020F0502020204030204" pitchFamily="34" charset="0"/>
              </a:rPr>
              <a:t> Probability</a:t>
            </a:r>
            <a:endParaRPr lang="en-US" sz="2700" dirty="0">
              <a:latin typeface="Calibri" panose="020F0502020204030204" pitchFamily="34" charset="0"/>
            </a:endParaRPr>
          </a:p>
        </p:txBody>
      </p:sp>
      <p:sp>
        <p:nvSpPr>
          <p:cNvPr id="139274" name="Text Box 10"/>
          <p:cNvSpPr txBox="1">
            <a:spLocks noChangeArrowheads="1"/>
          </p:cNvSpPr>
          <p:nvPr/>
        </p:nvSpPr>
        <p:spPr bwMode="auto">
          <a:xfrm>
            <a:off x="5430011" y="3308700"/>
            <a:ext cx="355600" cy="371475"/>
          </a:xfrm>
          <a:prstGeom prst="rect">
            <a:avLst/>
          </a:prstGeom>
          <a:noFill/>
          <a:ln w="9525">
            <a:noFill/>
            <a:miter lim="800000"/>
            <a:headEnd/>
            <a:tailEnd/>
          </a:ln>
          <a:effectLst/>
        </p:spPr>
        <p:txBody>
          <a:bodyPr wrap="none" lIns="126481" tIns="63240" rIns="126481" bIns="63240">
            <a:spAutoFit/>
          </a:bodyPr>
          <a:lstStyle/>
          <a:p>
            <a:pPr defTabSz="1019175" eaLnBrk="0" hangingPunct="0">
              <a:defRPr/>
            </a:pPr>
            <a:r>
              <a:rPr lang="en-US" sz="1600"/>
              <a:t>1</a:t>
            </a:r>
            <a:endParaRPr lang="en-US" sz="2700"/>
          </a:p>
        </p:txBody>
      </p:sp>
      <p:sp>
        <p:nvSpPr>
          <p:cNvPr id="139275" name="Text Box 11"/>
          <p:cNvSpPr txBox="1">
            <a:spLocks noChangeArrowheads="1"/>
          </p:cNvSpPr>
          <p:nvPr/>
        </p:nvSpPr>
        <p:spPr bwMode="auto">
          <a:xfrm>
            <a:off x="7242936" y="3283300"/>
            <a:ext cx="355600" cy="371475"/>
          </a:xfrm>
          <a:prstGeom prst="rect">
            <a:avLst/>
          </a:prstGeom>
          <a:noFill/>
          <a:ln w="9525">
            <a:noFill/>
            <a:miter lim="800000"/>
            <a:headEnd/>
            <a:tailEnd/>
          </a:ln>
          <a:effectLst/>
        </p:spPr>
        <p:txBody>
          <a:bodyPr wrap="none" lIns="126481" tIns="63240" rIns="126481" bIns="63240">
            <a:spAutoFit/>
          </a:bodyPr>
          <a:lstStyle/>
          <a:p>
            <a:pPr defTabSz="1019175" eaLnBrk="0" hangingPunct="0">
              <a:defRPr/>
            </a:pPr>
            <a:r>
              <a:rPr lang="en-US" sz="1600" dirty="0"/>
              <a:t>0</a:t>
            </a:r>
            <a:endParaRPr lang="en-US" sz="2700" dirty="0"/>
          </a:p>
        </p:txBody>
      </p:sp>
      <p:sp>
        <p:nvSpPr>
          <p:cNvPr id="5131" name="Oval 41"/>
          <p:cNvSpPr>
            <a:spLocks noChangeArrowheads="1"/>
          </p:cNvSpPr>
          <p:nvPr/>
        </p:nvSpPr>
        <p:spPr bwMode="auto">
          <a:xfrm>
            <a:off x="6736524" y="3302350"/>
            <a:ext cx="120650" cy="119063"/>
          </a:xfrm>
          <a:prstGeom prst="ellipse">
            <a:avLst/>
          </a:prstGeom>
          <a:solidFill>
            <a:srgbClr val="00B050"/>
          </a:solidFill>
          <a:ln w="9525">
            <a:solidFill>
              <a:schemeClr val="tx1"/>
            </a:solidFill>
            <a:round/>
            <a:headEnd/>
            <a:tailEnd/>
          </a:ln>
        </p:spPr>
        <p:txBody>
          <a:bodyPr wrap="none" anchor="ctr"/>
          <a:lstStyle/>
          <a:p>
            <a:endParaRPr lang="en-US"/>
          </a:p>
        </p:txBody>
      </p:sp>
      <p:sp>
        <p:nvSpPr>
          <p:cNvPr id="5132" name="Line 42"/>
          <p:cNvSpPr>
            <a:spLocks noChangeShapeType="1"/>
          </p:cNvSpPr>
          <p:nvPr/>
        </p:nvSpPr>
        <p:spPr bwMode="auto">
          <a:xfrm flipV="1">
            <a:off x="6796849" y="2494560"/>
            <a:ext cx="0" cy="803023"/>
          </a:xfrm>
          <a:prstGeom prst="line">
            <a:avLst/>
          </a:prstGeom>
          <a:noFill/>
          <a:ln w="19050">
            <a:solidFill>
              <a:schemeClr val="tx1"/>
            </a:solidFill>
            <a:prstDash val="sysDot"/>
            <a:miter lim="800000"/>
            <a:headEnd/>
            <a:tailEnd type="arrow" w="med" len="med"/>
          </a:ln>
        </p:spPr>
        <p:txBody>
          <a:bodyPr wrap="none"/>
          <a:lstStyle/>
          <a:p>
            <a:endParaRPr lang="en-US"/>
          </a:p>
        </p:txBody>
      </p:sp>
      <p:sp>
        <p:nvSpPr>
          <p:cNvPr id="5133" name="Rectangle 48"/>
          <p:cNvSpPr>
            <a:spLocks noChangeArrowheads="1"/>
          </p:cNvSpPr>
          <p:nvPr/>
        </p:nvSpPr>
        <p:spPr bwMode="auto">
          <a:xfrm>
            <a:off x="6733354" y="2389785"/>
            <a:ext cx="111125" cy="104775"/>
          </a:xfrm>
          <a:prstGeom prst="rect">
            <a:avLst/>
          </a:prstGeom>
          <a:solidFill>
            <a:srgbClr val="00B0F0"/>
          </a:solidFill>
          <a:ln w="9525">
            <a:solidFill>
              <a:schemeClr val="tx1"/>
            </a:solidFill>
            <a:miter lim="800000"/>
            <a:headEnd/>
            <a:tailEnd/>
          </a:ln>
        </p:spPr>
        <p:txBody>
          <a:bodyPr wrap="none" anchor="ctr"/>
          <a:lstStyle/>
          <a:p>
            <a:endParaRPr lang="en-US"/>
          </a:p>
        </p:txBody>
      </p:sp>
      <p:sp>
        <p:nvSpPr>
          <p:cNvPr id="40" name="Text Box 45"/>
          <p:cNvSpPr txBox="1">
            <a:spLocks noChangeArrowheads="1"/>
          </p:cNvSpPr>
          <p:nvPr/>
        </p:nvSpPr>
        <p:spPr bwMode="auto">
          <a:xfrm rot="21571670">
            <a:off x="652700" y="2161626"/>
            <a:ext cx="2685903" cy="1118540"/>
          </a:xfrm>
          <a:prstGeom prst="rect">
            <a:avLst/>
          </a:prstGeom>
          <a:noFill/>
          <a:ln w="9525">
            <a:solidFill>
              <a:srgbClr val="C00000"/>
            </a:solidFill>
            <a:miter lim="800000"/>
            <a:headEnd/>
            <a:tailEnd/>
          </a:ln>
          <a:effectLst/>
        </p:spPr>
        <p:txBody>
          <a:bodyPr wrap="square" lIns="101882" tIns="50941" rIns="101882" bIns="50941">
            <a:spAutoFit/>
          </a:bodyPr>
          <a:lstStyle/>
          <a:p>
            <a:pPr defTabSz="1019175" eaLnBrk="0" hangingPunct="0">
              <a:defRPr/>
            </a:pPr>
            <a:r>
              <a:rPr lang="en-US" sz="2200" dirty="0">
                <a:solidFill>
                  <a:srgbClr val="C00000"/>
                </a:solidFill>
                <a:latin typeface="Calibri" panose="020F0502020204030204" pitchFamily="34" charset="0"/>
              </a:rPr>
              <a:t>Reservoir Analysis</a:t>
            </a:r>
          </a:p>
          <a:p>
            <a:pPr defTabSz="1019175" eaLnBrk="0" hangingPunct="0">
              <a:defRPr/>
            </a:pPr>
            <a:r>
              <a:rPr lang="en-US" sz="2200" dirty="0">
                <a:solidFill>
                  <a:srgbClr val="C00000"/>
                </a:solidFill>
                <a:latin typeface="Calibri" panose="020F0502020204030204" pitchFamily="34" charset="0"/>
              </a:rPr>
              <a:t>Channel Hydraulics</a:t>
            </a:r>
          </a:p>
          <a:p>
            <a:pPr defTabSz="1019175" eaLnBrk="0" hangingPunct="0">
              <a:defRPr/>
            </a:pPr>
            <a:r>
              <a:rPr lang="en-US" sz="2200" dirty="0">
                <a:solidFill>
                  <a:srgbClr val="C00000"/>
                </a:solidFill>
                <a:latin typeface="Calibri" panose="020F0502020204030204" pitchFamily="34" charset="0"/>
              </a:rPr>
              <a:t>Levee Behavior</a:t>
            </a:r>
          </a:p>
        </p:txBody>
      </p:sp>
      <p:sp>
        <p:nvSpPr>
          <p:cNvPr id="44" name="Text Box 45"/>
          <p:cNvSpPr txBox="1">
            <a:spLocks noChangeArrowheads="1"/>
          </p:cNvSpPr>
          <p:nvPr/>
        </p:nvSpPr>
        <p:spPr bwMode="auto">
          <a:xfrm rot="21571670">
            <a:off x="662252" y="4428975"/>
            <a:ext cx="2709730" cy="1457094"/>
          </a:xfrm>
          <a:prstGeom prst="rect">
            <a:avLst/>
          </a:prstGeom>
          <a:noFill/>
          <a:ln w="9525">
            <a:solidFill>
              <a:srgbClr val="C00000"/>
            </a:solidFill>
            <a:miter lim="800000"/>
            <a:headEnd/>
            <a:tailEnd/>
          </a:ln>
          <a:effectLst/>
        </p:spPr>
        <p:txBody>
          <a:bodyPr wrap="square" lIns="101882" tIns="50941" rIns="101882" bIns="50941">
            <a:spAutoFit/>
          </a:bodyPr>
          <a:lstStyle/>
          <a:p>
            <a:pPr defTabSz="1019175" eaLnBrk="0" hangingPunct="0">
              <a:defRPr/>
            </a:pPr>
            <a:r>
              <a:rPr lang="en-US" sz="2200" dirty="0">
                <a:solidFill>
                  <a:srgbClr val="C00000"/>
                </a:solidFill>
                <a:latin typeface="Calibri" panose="020F0502020204030204" pitchFamily="34" charset="0"/>
              </a:rPr>
              <a:t>Spreading Model</a:t>
            </a:r>
          </a:p>
          <a:p>
            <a:pPr defTabSz="1019175" eaLnBrk="0" hangingPunct="0">
              <a:defRPr/>
            </a:pPr>
            <a:r>
              <a:rPr lang="en-US" sz="2200" dirty="0">
                <a:solidFill>
                  <a:srgbClr val="C00000"/>
                </a:solidFill>
                <a:latin typeface="Calibri" panose="020F0502020204030204" pitchFamily="34" charset="0"/>
              </a:rPr>
              <a:t>Inundation Mapping</a:t>
            </a:r>
          </a:p>
          <a:p>
            <a:pPr defTabSz="1019175" eaLnBrk="0" hangingPunct="0">
              <a:defRPr/>
            </a:pPr>
            <a:r>
              <a:rPr lang="en-US" sz="2200" dirty="0">
                <a:solidFill>
                  <a:srgbClr val="C00000"/>
                </a:solidFill>
                <a:latin typeface="Calibri" panose="020F0502020204030204" pitchFamily="34" charset="0"/>
              </a:rPr>
              <a:t>Structure Inventory</a:t>
            </a:r>
          </a:p>
          <a:p>
            <a:pPr defTabSz="1019175" eaLnBrk="0" hangingPunct="0">
              <a:defRPr/>
            </a:pPr>
            <a:r>
              <a:rPr lang="en-US" sz="2200" dirty="0">
                <a:solidFill>
                  <a:srgbClr val="C00000"/>
                </a:solidFill>
                <a:latin typeface="Calibri" panose="020F0502020204030204" pitchFamily="34" charset="0"/>
              </a:rPr>
              <a:t>Damage to Structures</a:t>
            </a:r>
          </a:p>
        </p:txBody>
      </p:sp>
      <p:sp>
        <p:nvSpPr>
          <p:cNvPr id="4107" name="Line 38"/>
          <p:cNvSpPr>
            <a:spLocks noChangeShapeType="1"/>
          </p:cNvSpPr>
          <p:nvPr/>
        </p:nvSpPr>
        <p:spPr bwMode="auto">
          <a:xfrm flipH="1" flipV="1">
            <a:off x="3405929" y="2446930"/>
            <a:ext cx="3327424" cy="0"/>
          </a:xfrm>
          <a:prstGeom prst="line">
            <a:avLst/>
          </a:prstGeom>
          <a:noFill/>
          <a:ln w="19050">
            <a:solidFill>
              <a:schemeClr val="tx1"/>
            </a:solidFill>
            <a:prstDash val="sysDot"/>
            <a:miter lim="800000"/>
            <a:headEnd/>
            <a:tailEnd type="arrow" w="med" len="med"/>
          </a:ln>
        </p:spPr>
        <p:txBody>
          <a:bodyPr wrap="none"/>
          <a:lstStyle/>
          <a:p>
            <a:endParaRPr lang="en-US"/>
          </a:p>
        </p:txBody>
      </p:sp>
      <p:sp>
        <p:nvSpPr>
          <p:cNvPr id="4108" name="Line 39"/>
          <p:cNvSpPr>
            <a:spLocks noChangeShapeType="1"/>
          </p:cNvSpPr>
          <p:nvPr/>
        </p:nvSpPr>
        <p:spPr bwMode="auto">
          <a:xfrm flipV="1">
            <a:off x="1931997" y="3330692"/>
            <a:ext cx="0" cy="934899"/>
          </a:xfrm>
          <a:prstGeom prst="line">
            <a:avLst/>
          </a:prstGeom>
          <a:noFill/>
          <a:ln w="19050">
            <a:solidFill>
              <a:schemeClr val="tx1"/>
            </a:solidFill>
            <a:prstDash val="sysDot"/>
            <a:miter lim="800000"/>
            <a:headEnd type="arrow" w="med" len="med"/>
            <a:tailEnd/>
          </a:ln>
        </p:spPr>
        <p:txBody>
          <a:bodyPr wrap="none"/>
          <a:lstStyle/>
          <a:p>
            <a:endParaRPr lang="en-US"/>
          </a:p>
        </p:txBody>
      </p:sp>
      <p:sp>
        <p:nvSpPr>
          <p:cNvPr id="4109" name="Line 40"/>
          <p:cNvSpPr>
            <a:spLocks noChangeShapeType="1"/>
          </p:cNvSpPr>
          <p:nvPr/>
        </p:nvSpPr>
        <p:spPr bwMode="auto">
          <a:xfrm flipH="1" flipV="1">
            <a:off x="3509733" y="5149771"/>
            <a:ext cx="1498805" cy="0"/>
          </a:xfrm>
          <a:prstGeom prst="line">
            <a:avLst/>
          </a:prstGeom>
          <a:noFill/>
          <a:ln w="19050">
            <a:solidFill>
              <a:schemeClr val="tx1"/>
            </a:solidFill>
            <a:prstDash val="sysDot"/>
            <a:miter lim="800000"/>
            <a:headEnd type="arrow" w="med" len="med"/>
            <a:tailEnd/>
          </a:ln>
        </p:spPr>
        <p:txBody>
          <a:bodyPr wrap="none"/>
          <a:lstStyle/>
          <a:p>
            <a:endParaRPr lang="en-US"/>
          </a:p>
        </p:txBody>
      </p:sp>
      <p:sp>
        <p:nvSpPr>
          <p:cNvPr id="139309" name="Text Box 45"/>
          <p:cNvSpPr txBox="1">
            <a:spLocks noChangeArrowheads="1"/>
          </p:cNvSpPr>
          <p:nvPr/>
        </p:nvSpPr>
        <p:spPr bwMode="auto">
          <a:xfrm rot="21571670">
            <a:off x="5083266" y="4951123"/>
            <a:ext cx="976478" cy="379876"/>
          </a:xfrm>
          <a:prstGeom prst="rect">
            <a:avLst/>
          </a:prstGeom>
          <a:noFill/>
          <a:ln w="9525">
            <a:noFill/>
            <a:miter lim="800000"/>
            <a:headEnd/>
            <a:tailEnd/>
          </a:ln>
          <a:effectLst/>
        </p:spPr>
        <p:txBody>
          <a:bodyPr wrap="none" lIns="101882" tIns="50941" rIns="101882" bIns="50941">
            <a:spAutoFit/>
          </a:bodyPr>
          <a:lstStyle/>
          <a:p>
            <a:pPr defTabSz="1019175" eaLnBrk="0" hangingPunct="0">
              <a:defRPr/>
            </a:pPr>
            <a:r>
              <a:rPr lang="en-US" dirty="0">
                <a:solidFill>
                  <a:srgbClr val="009900"/>
                </a:solidFill>
                <a:latin typeface="Calibri" panose="020F0502020204030204" pitchFamily="34" charset="0"/>
              </a:rPr>
              <a:t>Damage</a:t>
            </a:r>
            <a:endParaRPr lang="en-US" sz="3600" dirty="0">
              <a:solidFill>
                <a:srgbClr val="009900"/>
              </a:solidFill>
              <a:latin typeface="Calibri" panose="020F0502020204030204" pitchFamily="34" charset="0"/>
            </a:endParaRPr>
          </a:p>
        </p:txBody>
      </p:sp>
      <p:sp>
        <p:nvSpPr>
          <p:cNvPr id="139338" name="Text Box 74"/>
          <p:cNvSpPr txBox="1">
            <a:spLocks noChangeArrowheads="1"/>
          </p:cNvSpPr>
          <p:nvPr/>
        </p:nvSpPr>
        <p:spPr bwMode="auto">
          <a:xfrm>
            <a:off x="3816690" y="3229668"/>
            <a:ext cx="912153" cy="718430"/>
          </a:xfrm>
          <a:prstGeom prst="rect">
            <a:avLst/>
          </a:prstGeom>
          <a:noFill/>
          <a:ln w="9525">
            <a:noFill/>
            <a:miter lim="800000"/>
            <a:headEnd/>
            <a:tailEnd/>
          </a:ln>
          <a:effectLst/>
        </p:spPr>
        <p:txBody>
          <a:bodyPr wrap="square" lIns="101882" tIns="50941" rIns="101882" bIns="50941">
            <a:spAutoFit/>
          </a:bodyPr>
          <a:lstStyle/>
          <a:p>
            <a:pPr defTabSz="1019175" eaLnBrk="0" hangingPunct="0">
              <a:defRPr/>
            </a:pPr>
            <a:r>
              <a:rPr lang="en-US" sz="2000" dirty="0">
                <a:solidFill>
                  <a:srgbClr val="009900"/>
                </a:solidFill>
                <a:latin typeface="Calibri" panose="020F0502020204030204" pitchFamily="34" charset="0"/>
              </a:rPr>
              <a:t>one event </a:t>
            </a:r>
            <a:endParaRPr lang="en-US" sz="2700" dirty="0">
              <a:solidFill>
                <a:srgbClr val="009900"/>
              </a:solidFill>
              <a:latin typeface="Calibri" panose="020F0502020204030204" pitchFamily="34" charset="0"/>
            </a:endParaRPr>
          </a:p>
        </p:txBody>
      </p:sp>
      <p:sp>
        <p:nvSpPr>
          <p:cNvPr id="41" name="Text Box 45"/>
          <p:cNvSpPr txBox="1">
            <a:spLocks noChangeArrowheads="1"/>
          </p:cNvSpPr>
          <p:nvPr/>
        </p:nvSpPr>
        <p:spPr bwMode="auto">
          <a:xfrm rot="21571670">
            <a:off x="3511401" y="1973628"/>
            <a:ext cx="1568650" cy="410654"/>
          </a:xfrm>
          <a:prstGeom prst="rect">
            <a:avLst/>
          </a:prstGeom>
          <a:noFill/>
          <a:ln w="9525">
            <a:noFill/>
            <a:miter lim="800000"/>
            <a:headEnd/>
            <a:tailEnd/>
          </a:ln>
          <a:effectLst/>
        </p:spPr>
        <p:txBody>
          <a:bodyPr wrap="square" lIns="101882" tIns="50941" rIns="101882" bIns="50941">
            <a:spAutoFit/>
          </a:bodyPr>
          <a:lstStyle/>
          <a:p>
            <a:pPr algn="ctr" defTabSz="1019175" eaLnBrk="0" hangingPunct="0">
              <a:defRPr/>
            </a:pPr>
            <a:r>
              <a:rPr lang="en-US" sz="2000" dirty="0">
                <a:solidFill>
                  <a:schemeClr val="bg1">
                    <a:lumMod val="50000"/>
                  </a:schemeClr>
                </a:solidFill>
                <a:latin typeface="Calibri" panose="020F0502020204030204" pitchFamily="34" charset="0"/>
              </a:rPr>
              <a:t>hydrographs</a:t>
            </a:r>
            <a:endParaRPr lang="en-US" sz="3200" dirty="0">
              <a:solidFill>
                <a:schemeClr val="bg1">
                  <a:lumMod val="50000"/>
                </a:schemeClr>
              </a:solidFill>
              <a:latin typeface="Calibri" panose="020F0502020204030204" pitchFamily="34" charset="0"/>
            </a:endParaRPr>
          </a:p>
        </p:txBody>
      </p:sp>
      <p:sp>
        <p:nvSpPr>
          <p:cNvPr id="43" name="Text Box 45"/>
          <p:cNvSpPr txBox="1">
            <a:spLocks noChangeArrowheads="1"/>
          </p:cNvSpPr>
          <p:nvPr/>
        </p:nvSpPr>
        <p:spPr bwMode="auto">
          <a:xfrm rot="21571670">
            <a:off x="1963964" y="3648448"/>
            <a:ext cx="953331" cy="410654"/>
          </a:xfrm>
          <a:prstGeom prst="rect">
            <a:avLst/>
          </a:prstGeom>
          <a:noFill/>
          <a:ln w="9525">
            <a:noFill/>
            <a:miter lim="800000"/>
            <a:headEnd/>
            <a:tailEnd/>
          </a:ln>
          <a:effectLst/>
        </p:spPr>
        <p:txBody>
          <a:bodyPr wrap="square" lIns="101882" tIns="50941" rIns="101882" bIns="50941">
            <a:spAutoFit/>
          </a:bodyPr>
          <a:lstStyle/>
          <a:p>
            <a:pPr algn="ctr" defTabSz="1019175" eaLnBrk="0" hangingPunct="0">
              <a:defRPr/>
            </a:pPr>
            <a:r>
              <a:rPr lang="en-US" sz="2000" dirty="0">
                <a:solidFill>
                  <a:schemeClr val="bg1">
                    <a:lumMod val="50000"/>
                  </a:schemeClr>
                </a:solidFill>
                <a:latin typeface="Calibri" panose="020F0502020204030204" pitchFamily="34" charset="0"/>
              </a:rPr>
              <a:t>stages</a:t>
            </a:r>
            <a:endParaRPr lang="en-US" sz="3200" dirty="0">
              <a:solidFill>
                <a:schemeClr val="bg1">
                  <a:lumMod val="50000"/>
                </a:schemeClr>
              </a:solidFill>
              <a:latin typeface="Calibri" panose="020F0502020204030204" pitchFamily="34" charset="0"/>
            </a:endParaRPr>
          </a:p>
        </p:txBody>
      </p:sp>
      <p:sp>
        <p:nvSpPr>
          <p:cNvPr id="45" name="Text Box 45"/>
          <p:cNvSpPr txBox="1">
            <a:spLocks noChangeArrowheads="1"/>
          </p:cNvSpPr>
          <p:nvPr/>
        </p:nvSpPr>
        <p:spPr bwMode="auto">
          <a:xfrm rot="21571670">
            <a:off x="3650407" y="4693262"/>
            <a:ext cx="1277319" cy="411162"/>
          </a:xfrm>
          <a:prstGeom prst="rect">
            <a:avLst/>
          </a:prstGeom>
          <a:noFill/>
          <a:ln w="9525">
            <a:noFill/>
            <a:miter lim="800000"/>
            <a:headEnd/>
            <a:tailEnd/>
          </a:ln>
          <a:effectLst/>
        </p:spPr>
        <p:txBody>
          <a:bodyPr wrap="square" lIns="101882" tIns="50941" rIns="101882" bIns="50941">
            <a:spAutoFit/>
          </a:bodyPr>
          <a:lstStyle/>
          <a:p>
            <a:pPr algn="ctr" defTabSz="1019175" eaLnBrk="0" hangingPunct="0">
              <a:defRPr/>
            </a:pPr>
            <a:r>
              <a:rPr lang="en-US" sz="2000" dirty="0">
                <a:solidFill>
                  <a:schemeClr val="bg1">
                    <a:lumMod val="50000"/>
                  </a:schemeClr>
                </a:solidFill>
                <a:latin typeface="Calibri" panose="020F0502020204030204" pitchFamily="34" charset="0"/>
              </a:rPr>
              <a:t>damages</a:t>
            </a:r>
            <a:endParaRPr lang="en-US" sz="3200" dirty="0">
              <a:solidFill>
                <a:schemeClr val="bg1">
                  <a:lumMod val="50000"/>
                </a:schemeClr>
              </a:solidFill>
              <a:latin typeface="Calibri" panose="020F0502020204030204" pitchFamily="34" charset="0"/>
            </a:endParaRPr>
          </a:p>
        </p:txBody>
      </p:sp>
      <p:grpSp>
        <p:nvGrpSpPr>
          <p:cNvPr id="3" name="Group 46"/>
          <p:cNvGrpSpPr>
            <a:grpSpLocks/>
          </p:cNvGrpSpPr>
          <p:nvPr/>
        </p:nvGrpSpPr>
        <p:grpSpPr bwMode="auto">
          <a:xfrm>
            <a:off x="6409504" y="2270518"/>
            <a:ext cx="681037" cy="1150909"/>
            <a:chOff x="5694680" y="2111001"/>
            <a:chExt cx="680679" cy="1151627"/>
          </a:xfrm>
        </p:grpSpPr>
        <p:sp>
          <p:nvSpPr>
            <p:cNvPr id="5171" name="Oval 41"/>
            <p:cNvSpPr>
              <a:spLocks noChangeArrowheads="1"/>
            </p:cNvSpPr>
            <p:nvPr/>
          </p:nvSpPr>
          <p:spPr bwMode="auto">
            <a:xfrm>
              <a:off x="5694680" y="3143565"/>
              <a:ext cx="120650" cy="119063"/>
            </a:xfrm>
            <a:prstGeom prst="ellipse">
              <a:avLst/>
            </a:prstGeom>
            <a:solidFill>
              <a:srgbClr val="00B050"/>
            </a:solidFill>
            <a:ln w="9525">
              <a:solidFill>
                <a:schemeClr val="tx1"/>
              </a:solidFill>
              <a:round/>
              <a:headEnd/>
              <a:tailEnd/>
            </a:ln>
          </p:spPr>
          <p:txBody>
            <a:bodyPr wrap="none" anchor="ctr"/>
            <a:lstStyle/>
            <a:p>
              <a:endParaRPr lang="en-US"/>
            </a:p>
          </p:txBody>
        </p:sp>
        <p:sp>
          <p:nvSpPr>
            <p:cNvPr id="5172" name="Rectangle 48"/>
            <p:cNvSpPr>
              <a:spLocks noChangeArrowheads="1"/>
            </p:cNvSpPr>
            <p:nvPr/>
          </p:nvSpPr>
          <p:spPr bwMode="auto">
            <a:xfrm>
              <a:off x="5702516" y="2405575"/>
              <a:ext cx="111125" cy="104775"/>
            </a:xfrm>
            <a:prstGeom prst="rect">
              <a:avLst/>
            </a:prstGeom>
            <a:solidFill>
              <a:srgbClr val="00B0F0"/>
            </a:solidFill>
            <a:ln w="9525">
              <a:solidFill>
                <a:schemeClr val="tx1"/>
              </a:solidFill>
              <a:miter lim="800000"/>
              <a:headEnd/>
              <a:tailEnd/>
            </a:ln>
          </p:spPr>
          <p:txBody>
            <a:bodyPr wrap="none" anchor="ctr"/>
            <a:lstStyle/>
            <a:p>
              <a:endParaRPr lang="en-US"/>
            </a:p>
          </p:txBody>
        </p:sp>
        <p:sp>
          <p:nvSpPr>
            <p:cNvPr id="5173" name="Oval 41"/>
            <p:cNvSpPr>
              <a:spLocks noChangeArrowheads="1"/>
            </p:cNvSpPr>
            <p:nvPr/>
          </p:nvSpPr>
          <p:spPr bwMode="auto">
            <a:xfrm>
              <a:off x="6254709" y="3141727"/>
              <a:ext cx="120650" cy="119063"/>
            </a:xfrm>
            <a:prstGeom prst="ellipse">
              <a:avLst/>
            </a:prstGeom>
            <a:solidFill>
              <a:srgbClr val="00B050"/>
            </a:solidFill>
            <a:ln w="9525">
              <a:solidFill>
                <a:schemeClr val="tx1"/>
              </a:solidFill>
              <a:round/>
              <a:headEnd/>
              <a:tailEnd/>
            </a:ln>
          </p:spPr>
          <p:txBody>
            <a:bodyPr wrap="none" anchor="ctr"/>
            <a:lstStyle/>
            <a:p>
              <a:endParaRPr lang="en-US"/>
            </a:p>
          </p:txBody>
        </p:sp>
        <p:sp>
          <p:nvSpPr>
            <p:cNvPr id="5174" name="Rectangle 48"/>
            <p:cNvSpPr>
              <a:spLocks noChangeArrowheads="1"/>
            </p:cNvSpPr>
            <p:nvPr/>
          </p:nvSpPr>
          <p:spPr bwMode="auto">
            <a:xfrm>
              <a:off x="6262545" y="2111001"/>
              <a:ext cx="111125" cy="104775"/>
            </a:xfrm>
            <a:prstGeom prst="rect">
              <a:avLst/>
            </a:prstGeom>
            <a:solidFill>
              <a:srgbClr val="00B0F0"/>
            </a:solidFill>
            <a:ln w="9525">
              <a:solidFill>
                <a:schemeClr val="tx1"/>
              </a:solidFill>
              <a:miter lim="800000"/>
              <a:headEnd/>
              <a:tailEnd/>
            </a:ln>
          </p:spPr>
          <p:txBody>
            <a:bodyPr wrap="none" anchor="ctr"/>
            <a:lstStyle/>
            <a:p>
              <a:endParaRPr lang="en-US"/>
            </a:p>
          </p:txBody>
        </p:sp>
      </p:grpSp>
      <p:sp>
        <p:nvSpPr>
          <p:cNvPr id="39" name="Rectangle 34"/>
          <p:cNvSpPr>
            <a:spLocks noChangeArrowheads="1"/>
          </p:cNvSpPr>
          <p:nvPr/>
        </p:nvSpPr>
        <p:spPr bwMode="auto">
          <a:xfrm>
            <a:off x="907758" y="0"/>
            <a:ext cx="10307053" cy="1143000"/>
          </a:xfrm>
          <a:prstGeom prst="rect">
            <a:avLst/>
          </a:prstGeom>
          <a:noFill/>
          <a:ln w="9525">
            <a:noFill/>
            <a:miter lim="800000"/>
            <a:headEnd/>
            <a:tailEnd/>
          </a:ln>
          <a:effectLst/>
        </p:spPr>
        <p:txBody>
          <a:bodyPr anchor="ctr"/>
          <a:lstStyle/>
          <a:p>
            <a:pPr>
              <a:defRPr/>
            </a:pPr>
            <a:r>
              <a:rPr lang="en-US" sz="4400" dirty="0">
                <a:latin typeface="Calibri" panose="020F0502020204030204" pitchFamily="34" charset="0"/>
              </a:rPr>
              <a:t>Using models rather than simple transforms</a:t>
            </a:r>
          </a:p>
        </p:txBody>
      </p:sp>
      <p:sp>
        <p:nvSpPr>
          <p:cNvPr id="42" name="Rectangle 66"/>
          <p:cNvSpPr>
            <a:spLocks noChangeArrowheads="1"/>
          </p:cNvSpPr>
          <p:nvPr/>
        </p:nvSpPr>
        <p:spPr bwMode="auto">
          <a:xfrm>
            <a:off x="1372981" y="881068"/>
            <a:ext cx="9302273" cy="600075"/>
          </a:xfrm>
          <a:prstGeom prst="rect">
            <a:avLst/>
          </a:prstGeom>
          <a:noFill/>
          <a:ln w="9525">
            <a:noFill/>
            <a:miter lim="800000"/>
            <a:headEnd/>
            <a:tailEnd/>
          </a:ln>
          <a:effectLst/>
        </p:spPr>
        <p:txBody>
          <a:bodyPr anchor="ctr"/>
          <a:lstStyle/>
          <a:p>
            <a:pPr algn="ctr">
              <a:defRPr/>
            </a:pPr>
            <a:r>
              <a:rPr lang="en-US" sz="3200" dirty="0">
                <a:solidFill>
                  <a:srgbClr val="00B0F0"/>
                </a:solidFill>
                <a:latin typeface="Calibri" panose="020F0502020204030204" pitchFamily="34" charset="0"/>
              </a:rPr>
              <a:t>WAT/FRA replaces transform curves with models</a:t>
            </a:r>
          </a:p>
        </p:txBody>
      </p:sp>
      <p:sp>
        <p:nvSpPr>
          <p:cNvPr id="46" name="Text Box 45"/>
          <p:cNvSpPr txBox="1">
            <a:spLocks noChangeArrowheads="1"/>
          </p:cNvSpPr>
          <p:nvPr/>
        </p:nvSpPr>
        <p:spPr bwMode="auto">
          <a:xfrm rot="21571670">
            <a:off x="7991087" y="3091115"/>
            <a:ext cx="1933664" cy="718430"/>
          </a:xfrm>
          <a:prstGeom prst="rect">
            <a:avLst/>
          </a:prstGeom>
          <a:noFill/>
          <a:ln w="9525">
            <a:noFill/>
            <a:miter lim="800000"/>
            <a:headEnd/>
            <a:tailEnd/>
          </a:ln>
          <a:effectLst/>
        </p:spPr>
        <p:txBody>
          <a:bodyPr wrap="square" lIns="101882" tIns="50941" rIns="101882" bIns="50941">
            <a:spAutoFit/>
          </a:bodyPr>
          <a:lstStyle/>
          <a:p>
            <a:pPr defTabSz="1019175" eaLnBrk="0" hangingPunct="0">
              <a:defRPr/>
            </a:pPr>
            <a:r>
              <a:rPr lang="en-US" sz="2000" dirty="0">
                <a:solidFill>
                  <a:srgbClr val="009900"/>
                </a:solidFill>
                <a:latin typeface="Calibri" panose="020F0502020204030204" pitchFamily="34" charset="0"/>
              </a:rPr>
              <a:t>random flow events</a:t>
            </a:r>
            <a:endParaRPr lang="en-US" sz="3200" dirty="0">
              <a:solidFill>
                <a:srgbClr val="009900"/>
              </a:solidFill>
              <a:latin typeface="Calibri" panose="020F0502020204030204" pitchFamily="34" charset="0"/>
            </a:endParaRPr>
          </a:p>
        </p:txBody>
      </p:sp>
      <p:sp>
        <p:nvSpPr>
          <p:cNvPr id="48" name="TextBox 47"/>
          <p:cNvSpPr txBox="1"/>
          <p:nvPr/>
        </p:nvSpPr>
        <p:spPr>
          <a:xfrm>
            <a:off x="7592366" y="1576738"/>
            <a:ext cx="2739689" cy="1154290"/>
          </a:xfrm>
          <a:prstGeom prst="rect">
            <a:avLst/>
          </a:prstGeom>
          <a:noFill/>
        </p:spPr>
        <p:txBody>
          <a:bodyPr wrap="square">
            <a:spAutoFit/>
          </a:bodyPr>
          <a:lstStyle/>
          <a:p>
            <a:pPr>
              <a:lnSpc>
                <a:spcPts val="2800"/>
              </a:lnSpc>
              <a:defRPr/>
            </a:pPr>
            <a:r>
              <a:rPr lang="en-US" sz="2200" dirty="0">
                <a:latin typeface="Calibri" panose="020F0502020204030204" pitchFamily="34" charset="0"/>
              </a:rPr>
              <a:t>replace flow-frequency curve with a random sample…</a:t>
            </a:r>
          </a:p>
        </p:txBody>
      </p:sp>
      <p:sp>
        <p:nvSpPr>
          <p:cNvPr id="49" name="TextBox 48"/>
          <p:cNvSpPr txBox="1"/>
          <p:nvPr/>
        </p:nvSpPr>
        <p:spPr>
          <a:xfrm>
            <a:off x="7193448" y="4265591"/>
            <a:ext cx="2739688" cy="1154290"/>
          </a:xfrm>
          <a:prstGeom prst="rect">
            <a:avLst/>
          </a:prstGeom>
          <a:noFill/>
        </p:spPr>
        <p:txBody>
          <a:bodyPr wrap="square">
            <a:spAutoFit/>
          </a:bodyPr>
          <a:lstStyle/>
          <a:p>
            <a:pPr>
              <a:lnSpc>
                <a:spcPts val="2800"/>
              </a:lnSpc>
              <a:defRPr/>
            </a:pPr>
            <a:r>
              <a:rPr lang="en-US" sz="2200" dirty="0">
                <a:latin typeface="Calibri" panose="020F0502020204030204" pitchFamily="34" charset="0"/>
              </a:rPr>
              <a:t>…end with a sample of damages</a:t>
            </a:r>
          </a:p>
          <a:p>
            <a:pPr>
              <a:lnSpc>
                <a:spcPts val="2800"/>
              </a:lnSpc>
              <a:defRPr/>
            </a:pPr>
            <a:r>
              <a:rPr lang="en-US" sz="2200" dirty="0">
                <a:latin typeface="Calibri" panose="020F0502020204030204" pitchFamily="34" charset="0"/>
              </a:rPr>
              <a:t>         </a:t>
            </a:r>
            <a:r>
              <a:rPr lang="en-US" sz="2200" b="1" dirty="0">
                <a:solidFill>
                  <a:schemeClr val="accent2"/>
                </a:solidFill>
                <a:latin typeface="Calibri" panose="020F0502020204030204" pitchFamily="34" charset="0"/>
              </a:rPr>
              <a:t>REALIZATION</a:t>
            </a:r>
          </a:p>
        </p:txBody>
      </p:sp>
      <p:sp>
        <p:nvSpPr>
          <p:cNvPr id="71" name="TextBox 70"/>
          <p:cNvSpPr txBox="1"/>
          <p:nvPr/>
        </p:nvSpPr>
        <p:spPr>
          <a:xfrm>
            <a:off x="5622104" y="1949795"/>
            <a:ext cx="617537" cy="338138"/>
          </a:xfrm>
          <a:prstGeom prst="rect">
            <a:avLst/>
          </a:prstGeom>
          <a:noFill/>
        </p:spPr>
        <p:txBody>
          <a:bodyPr>
            <a:spAutoFit/>
          </a:bodyPr>
          <a:lstStyle/>
          <a:p>
            <a:pPr>
              <a:defRPr/>
            </a:pPr>
            <a:r>
              <a:rPr lang="en-US" sz="1600" dirty="0">
                <a:solidFill>
                  <a:srgbClr val="009900"/>
                </a:solidFill>
                <a:latin typeface="Calibri" panose="020F0502020204030204" pitchFamily="34" charset="0"/>
              </a:rPr>
              <a:t>CDF</a:t>
            </a:r>
          </a:p>
        </p:txBody>
      </p:sp>
      <p:sp>
        <p:nvSpPr>
          <p:cNvPr id="72" name="Freeform 71"/>
          <p:cNvSpPr/>
          <p:nvPr/>
        </p:nvSpPr>
        <p:spPr>
          <a:xfrm rot="20533360">
            <a:off x="7081038" y="2946750"/>
            <a:ext cx="1206500" cy="354013"/>
          </a:xfrm>
          <a:custGeom>
            <a:avLst/>
            <a:gdLst>
              <a:gd name="connsiteX0" fmla="*/ 1235947 w 1235947"/>
              <a:gd name="connsiteY0" fmla="*/ 562708 h 562708"/>
              <a:gd name="connsiteX1" fmla="*/ 834013 w 1235947"/>
              <a:gd name="connsiteY1" fmla="*/ 140677 h 562708"/>
              <a:gd name="connsiteX2" fmla="*/ 351692 w 1235947"/>
              <a:gd name="connsiteY2" fmla="*/ 20097 h 562708"/>
              <a:gd name="connsiteX3" fmla="*/ 0 w 1235947"/>
              <a:gd name="connsiteY3" fmla="*/ 261257 h 562708"/>
              <a:gd name="connsiteX0" fmla="*/ 1235947 w 1235947"/>
              <a:gd name="connsiteY0" fmla="*/ 546380 h 546380"/>
              <a:gd name="connsiteX1" fmla="*/ 834013 w 1235947"/>
              <a:gd name="connsiteY1" fmla="*/ 124349 h 546380"/>
              <a:gd name="connsiteX2" fmla="*/ 351692 w 1235947"/>
              <a:gd name="connsiteY2" fmla="*/ 20097 h 546380"/>
              <a:gd name="connsiteX3" fmla="*/ 0 w 1235947"/>
              <a:gd name="connsiteY3" fmla="*/ 244929 h 546380"/>
              <a:gd name="connsiteX0" fmla="*/ 1235947 w 1235947"/>
              <a:gd name="connsiteY0" fmla="*/ 543658 h 543658"/>
              <a:gd name="connsiteX1" fmla="*/ 834013 w 1235947"/>
              <a:gd name="connsiteY1" fmla="*/ 137956 h 543658"/>
              <a:gd name="connsiteX2" fmla="*/ 351692 w 1235947"/>
              <a:gd name="connsiteY2" fmla="*/ 17375 h 543658"/>
              <a:gd name="connsiteX3" fmla="*/ 0 w 1235947"/>
              <a:gd name="connsiteY3" fmla="*/ 242207 h 543658"/>
            </a:gdLst>
            <a:ahLst/>
            <a:cxnLst>
              <a:cxn ang="0">
                <a:pos x="connsiteX0" y="connsiteY0"/>
              </a:cxn>
              <a:cxn ang="0">
                <a:pos x="connsiteX1" y="connsiteY1"/>
              </a:cxn>
              <a:cxn ang="0">
                <a:pos x="connsiteX2" y="connsiteY2"/>
              </a:cxn>
              <a:cxn ang="0">
                <a:pos x="connsiteX3" y="connsiteY3"/>
              </a:cxn>
            </a:cxnLst>
            <a:rect l="l" t="t" r="r" b="b"/>
            <a:pathLst>
              <a:path w="1235947" h="543658">
                <a:moveTo>
                  <a:pt x="1235947" y="543658"/>
                </a:moveTo>
                <a:cubicBezTo>
                  <a:pt x="1108668" y="377860"/>
                  <a:pt x="981389" y="225670"/>
                  <a:pt x="834013" y="137956"/>
                </a:cubicBezTo>
                <a:cubicBezTo>
                  <a:pt x="686637" y="50242"/>
                  <a:pt x="490694" y="0"/>
                  <a:pt x="351692" y="17375"/>
                </a:cubicBezTo>
                <a:cubicBezTo>
                  <a:pt x="212690" y="34750"/>
                  <a:pt x="106345" y="131675"/>
                  <a:pt x="0" y="242207"/>
                </a:cubicBezTo>
              </a:path>
            </a:pathLst>
          </a:custGeom>
          <a:ln w="19050">
            <a:solidFill>
              <a:srgbClr val="00B050"/>
            </a:solidFill>
            <a:prstDash val="dash"/>
            <a:tailEnd type="arrow"/>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latin typeface="Calibri" panose="020F0502020204030204" pitchFamily="34" charset="0"/>
            </a:endParaRP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0646716E-A8B0-47B6-8467-DE5176961141}"/>
                  </a:ext>
                </a:extLst>
              </p:cNvPr>
              <p:cNvSpPr txBox="1"/>
              <p:nvPr/>
            </p:nvSpPr>
            <p:spPr>
              <a:xfrm>
                <a:off x="8231215" y="5508727"/>
                <a:ext cx="3175806" cy="104394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b="0" i="0" smtClean="0">
                          <a:solidFill>
                            <a:srgbClr val="C00000"/>
                          </a:solidFill>
                          <a:effectLst/>
                          <a:latin typeface="Cambria Math" panose="02040503050406030204" pitchFamily="18" charset="0"/>
                        </a:rPr>
                        <m:t>EAD</m:t>
                      </m:r>
                      <m:r>
                        <a:rPr lang="pt-BR" i="0" smtClean="0">
                          <a:solidFill>
                            <a:srgbClr val="C00000"/>
                          </a:solidFill>
                          <a:effectLst/>
                          <a:latin typeface="Cambria Math" panose="02040503050406030204" pitchFamily="18" charset="0"/>
                        </a:rPr>
                        <m:t>=</m:t>
                      </m:r>
                      <m:f>
                        <m:fPr>
                          <m:ctrlPr>
                            <a:rPr lang="pt-BR" i="1" smtClean="0">
                              <a:solidFill>
                                <a:srgbClr val="C00000"/>
                              </a:solidFill>
                              <a:effectLst/>
                              <a:latin typeface="Cambria Math" panose="02040503050406030204" pitchFamily="18" charset="0"/>
                            </a:rPr>
                          </m:ctrlPr>
                        </m:fPr>
                        <m:num>
                          <m:r>
                            <a:rPr lang="en-US" b="0" i="0" smtClean="0">
                              <a:solidFill>
                                <a:srgbClr val="C00000"/>
                              </a:solidFill>
                              <a:effectLst/>
                              <a:latin typeface="Cambria Math" panose="02040503050406030204" pitchFamily="18" charset="0"/>
                            </a:rPr>
                            <m:t>1</m:t>
                          </m:r>
                        </m:num>
                        <m:den>
                          <m:r>
                            <m:rPr>
                              <m:sty m:val="p"/>
                            </m:rPr>
                            <a:rPr lang="en-US" b="0" i="0" smtClean="0">
                              <a:solidFill>
                                <a:srgbClr val="C00000"/>
                              </a:solidFill>
                              <a:effectLst/>
                              <a:latin typeface="Cambria Math" panose="02040503050406030204" pitchFamily="18" charset="0"/>
                            </a:rPr>
                            <m:t>N</m:t>
                          </m:r>
                        </m:den>
                      </m:f>
                      <m:nary>
                        <m:naryPr>
                          <m:chr m:val="∑"/>
                          <m:ctrlPr>
                            <a:rPr lang="pt-BR" i="1" smtClean="0">
                              <a:solidFill>
                                <a:srgbClr val="C00000"/>
                              </a:solidFill>
                              <a:effectLst/>
                              <a:latin typeface="Cambria Math" panose="02040503050406030204" pitchFamily="18" charset="0"/>
                            </a:rPr>
                          </m:ctrlPr>
                        </m:naryPr>
                        <m:sub>
                          <m:r>
                            <m:rPr>
                              <m:sty m:val="p"/>
                              <m:brk m:alnAt="23"/>
                            </m:rPr>
                            <a:rPr lang="en-US" b="0" i="0" smtClean="0">
                              <a:solidFill>
                                <a:srgbClr val="C00000"/>
                              </a:solidFill>
                              <a:effectLst/>
                              <a:latin typeface="Cambria Math" panose="02040503050406030204" pitchFamily="18" charset="0"/>
                            </a:rPr>
                            <m:t>i</m:t>
                          </m:r>
                          <m:r>
                            <a:rPr lang="pt-BR" i="0" smtClean="0">
                              <a:solidFill>
                                <a:srgbClr val="C00000"/>
                              </a:solidFill>
                              <a:effectLst/>
                              <a:latin typeface="Cambria Math" panose="02040503050406030204" pitchFamily="18" charset="0"/>
                            </a:rPr>
                            <m:t>=</m:t>
                          </m:r>
                          <m:r>
                            <m:rPr>
                              <m:sty m:val="p"/>
                            </m:rPr>
                            <a:rPr lang="en-US" b="0" i="0" smtClean="0">
                              <a:solidFill>
                                <a:srgbClr val="C00000"/>
                              </a:solidFill>
                              <a:effectLst/>
                              <a:latin typeface="Cambria Math" panose="02040503050406030204" pitchFamily="18" charset="0"/>
                            </a:rPr>
                            <m:t>i</m:t>
                          </m:r>
                        </m:sub>
                        <m:sup>
                          <m:r>
                            <m:rPr>
                              <m:sty m:val="p"/>
                            </m:rPr>
                            <a:rPr lang="en-US" b="0" i="0" smtClean="0">
                              <a:solidFill>
                                <a:srgbClr val="C00000"/>
                              </a:solidFill>
                              <a:effectLst/>
                              <a:latin typeface="Cambria Math" panose="02040503050406030204" pitchFamily="18" charset="0"/>
                            </a:rPr>
                            <m:t>N</m:t>
                          </m:r>
                        </m:sup>
                        <m:e>
                          <m:r>
                            <m:rPr>
                              <m:sty m:val="p"/>
                            </m:rPr>
                            <a:rPr lang="en-US" b="0" i="0" smtClean="0">
                              <a:solidFill>
                                <a:srgbClr val="C00000"/>
                              </a:solidFill>
                              <a:effectLst/>
                              <a:latin typeface="Cambria Math" panose="02040503050406030204" pitchFamily="18" charset="0"/>
                            </a:rPr>
                            <m:t>Damage</m:t>
                          </m:r>
                          <m:r>
                            <a:rPr lang="en-US" b="0" i="0" smtClean="0">
                              <a:solidFill>
                                <a:srgbClr val="C00000"/>
                              </a:solidFill>
                              <a:effectLst/>
                              <a:latin typeface="Cambria Math" panose="02040503050406030204" pitchFamily="18" charset="0"/>
                            </a:rPr>
                            <m:t>(</m:t>
                          </m:r>
                          <m:r>
                            <m:rPr>
                              <m:sty m:val="p"/>
                            </m:rPr>
                            <a:rPr lang="en-US" b="0" i="0" smtClean="0">
                              <a:solidFill>
                                <a:srgbClr val="C00000"/>
                              </a:solidFill>
                              <a:effectLst/>
                              <a:latin typeface="Cambria Math" panose="02040503050406030204" pitchFamily="18" charset="0"/>
                            </a:rPr>
                            <m:t>i</m:t>
                          </m:r>
                          <m:r>
                            <a:rPr lang="en-US" b="0" i="0" smtClean="0">
                              <a:solidFill>
                                <a:srgbClr val="C00000"/>
                              </a:solidFill>
                              <a:effectLst/>
                              <a:latin typeface="Cambria Math" panose="02040503050406030204" pitchFamily="18" charset="0"/>
                            </a:rPr>
                            <m:t>)</m:t>
                          </m:r>
                        </m:e>
                      </m:nary>
                    </m:oMath>
                  </m:oMathPara>
                </a14:m>
                <a:endParaRPr lang="en-US" dirty="0">
                  <a:solidFill>
                    <a:srgbClr val="C00000"/>
                  </a:solidFill>
                  <a:effectLst/>
                </a:endParaRPr>
              </a:p>
            </p:txBody>
          </p:sp>
        </mc:Choice>
        <mc:Fallback xmlns="">
          <p:sp>
            <p:nvSpPr>
              <p:cNvPr id="4" name="TextBox 3">
                <a:extLst>
                  <a:ext uri="{FF2B5EF4-FFF2-40B4-BE49-F238E27FC236}">
                    <a16:creationId xmlns:a16="http://schemas.microsoft.com/office/drawing/2014/main" id="{0646716E-A8B0-47B6-8467-DE5176961141}"/>
                  </a:ext>
                </a:extLst>
              </p:cNvPr>
              <p:cNvSpPr txBox="1">
                <a:spLocks noRot="1" noChangeAspect="1" noMove="1" noResize="1" noEditPoints="1" noAdjustHandles="1" noChangeArrowheads="1" noChangeShapeType="1" noTextEdit="1"/>
              </p:cNvSpPr>
              <p:nvPr/>
            </p:nvSpPr>
            <p:spPr>
              <a:xfrm>
                <a:off x="8231215" y="5508727"/>
                <a:ext cx="3175806" cy="1043940"/>
              </a:xfrm>
              <a:prstGeom prst="rect">
                <a:avLst/>
              </a:prstGeom>
              <a:blipFill>
                <a:blip r:embed="rId3"/>
                <a:stretch>
                  <a:fillRect/>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id="{2B1D81C6-4F17-11A3-5138-D42FB3A5252B}"/>
              </a:ext>
            </a:extLst>
          </p:cNvPr>
          <p:cNvSpPr txBox="1"/>
          <p:nvPr/>
        </p:nvSpPr>
        <p:spPr>
          <a:xfrm>
            <a:off x="10081289" y="2826623"/>
            <a:ext cx="1939520" cy="2123658"/>
          </a:xfrm>
          <a:prstGeom prst="rect">
            <a:avLst/>
          </a:prstGeom>
          <a:noFill/>
        </p:spPr>
        <p:txBody>
          <a:bodyPr wrap="square" rtlCol="0">
            <a:spAutoFit/>
          </a:bodyPr>
          <a:lstStyle/>
          <a:p>
            <a:pPr algn="ctr"/>
            <a:r>
              <a:rPr lang="en-US" sz="2200" i="1" dirty="0"/>
              <a:t>We don’t have to replace ALL transforms with models, just the complex ones</a:t>
            </a:r>
          </a:p>
        </p:txBody>
      </p:sp>
      <p:grpSp>
        <p:nvGrpSpPr>
          <p:cNvPr id="9" name="Group 8">
            <a:extLst>
              <a:ext uri="{FF2B5EF4-FFF2-40B4-BE49-F238E27FC236}">
                <a16:creationId xmlns:a16="http://schemas.microsoft.com/office/drawing/2014/main" id="{11309E7D-54C5-D301-EDC0-C46E1F209CB8}"/>
              </a:ext>
            </a:extLst>
          </p:cNvPr>
          <p:cNvGrpSpPr/>
          <p:nvPr/>
        </p:nvGrpSpPr>
        <p:grpSpPr>
          <a:xfrm>
            <a:off x="3634751" y="2989223"/>
            <a:ext cx="1097132" cy="1246683"/>
            <a:chOff x="3634751" y="2989223"/>
            <a:chExt cx="1097132" cy="1246683"/>
          </a:xfrm>
        </p:grpSpPr>
        <p:sp>
          <p:nvSpPr>
            <p:cNvPr id="7" name="Arc 6">
              <a:extLst>
                <a:ext uri="{FF2B5EF4-FFF2-40B4-BE49-F238E27FC236}">
                  <a16:creationId xmlns:a16="http://schemas.microsoft.com/office/drawing/2014/main" id="{3F4767A7-E0CB-7AFE-A656-125E0BE0705C}"/>
                </a:ext>
              </a:extLst>
            </p:cNvPr>
            <p:cNvSpPr/>
            <p:nvPr/>
          </p:nvSpPr>
          <p:spPr>
            <a:xfrm>
              <a:off x="3634751" y="3073102"/>
              <a:ext cx="1081100" cy="1162804"/>
            </a:xfrm>
            <a:prstGeom prst="arc">
              <a:avLst>
                <a:gd name="adj1" fmla="val 13116765"/>
                <a:gd name="adj2" fmla="val 0"/>
              </a:avLst>
            </a:prstGeom>
            <a:ln w="28575">
              <a:solidFill>
                <a:srgbClr val="00B050"/>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Arc 7">
              <a:extLst>
                <a:ext uri="{FF2B5EF4-FFF2-40B4-BE49-F238E27FC236}">
                  <a16:creationId xmlns:a16="http://schemas.microsoft.com/office/drawing/2014/main" id="{A20D1DFA-1872-E7A7-F8D7-6710889FE8B3}"/>
                </a:ext>
              </a:extLst>
            </p:cNvPr>
            <p:cNvSpPr/>
            <p:nvPr/>
          </p:nvSpPr>
          <p:spPr>
            <a:xfrm flipH="1" flipV="1">
              <a:off x="3650783" y="2989223"/>
              <a:ext cx="1081100" cy="1162804"/>
            </a:xfrm>
            <a:prstGeom prst="arc">
              <a:avLst>
                <a:gd name="adj1" fmla="val 13116765"/>
                <a:gd name="adj2" fmla="val 0"/>
              </a:avLst>
            </a:prstGeom>
            <a:ln w="28575">
              <a:solidFill>
                <a:srgbClr val="00B050"/>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5" name="TextBox 4">
            <a:extLst>
              <a:ext uri="{FF2B5EF4-FFF2-40B4-BE49-F238E27FC236}">
                <a16:creationId xmlns:a16="http://schemas.microsoft.com/office/drawing/2014/main" id="{45D91125-F5C2-DB62-8773-CC8085CDC3E4}"/>
              </a:ext>
            </a:extLst>
          </p:cNvPr>
          <p:cNvSpPr txBox="1"/>
          <p:nvPr/>
        </p:nvSpPr>
        <p:spPr>
          <a:xfrm>
            <a:off x="693376" y="1549685"/>
            <a:ext cx="2477242" cy="400110"/>
          </a:xfrm>
          <a:prstGeom prst="rect">
            <a:avLst/>
          </a:prstGeom>
          <a:noFill/>
        </p:spPr>
        <p:txBody>
          <a:bodyPr wrap="square" rtlCol="0">
            <a:spAutoFit/>
          </a:bodyPr>
          <a:lstStyle/>
          <a:p>
            <a:r>
              <a:rPr lang="en-US" sz="2000" b="1" dirty="0">
                <a:solidFill>
                  <a:srgbClr val="00B0F0"/>
                </a:solidFill>
                <a:latin typeface="Ink Free" panose="03080402000500000000" pitchFamily="66" charset="0"/>
              </a:rPr>
              <a:t>Flood Risk Analysis</a:t>
            </a:r>
          </a:p>
        </p:txBody>
      </p:sp>
      <p:cxnSp>
        <p:nvCxnSpPr>
          <p:cNvPr id="11" name="Straight Connector 10">
            <a:extLst>
              <a:ext uri="{FF2B5EF4-FFF2-40B4-BE49-F238E27FC236}">
                <a16:creationId xmlns:a16="http://schemas.microsoft.com/office/drawing/2014/main" id="{A4AE2D90-80DD-6895-381C-7D774BB673F3}"/>
              </a:ext>
            </a:extLst>
          </p:cNvPr>
          <p:cNvCxnSpPr>
            <a:cxnSpLocks/>
          </p:cNvCxnSpPr>
          <p:nvPr/>
        </p:nvCxnSpPr>
        <p:spPr>
          <a:xfrm flipH="1">
            <a:off x="2769250" y="1399898"/>
            <a:ext cx="147762" cy="17684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0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10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10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930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933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7" grpId="0" animBg="1"/>
      <p:bldP spid="4108" grpId="0" animBg="1"/>
      <p:bldP spid="4109" grpId="0" animBg="1"/>
      <p:bldP spid="139309" grpId="0"/>
      <p:bldP spid="139338" grpId="0"/>
      <p:bldP spid="41" grpId="0"/>
      <p:bldP spid="43" grpId="0"/>
      <p:bldP spid="45" grpId="0"/>
      <p:bldP spid="49" grpId="0"/>
      <p:bldP spid="4"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Regulated Frequency Curves</a:t>
            </a:r>
          </a:p>
        </p:txBody>
      </p:sp>
      <p:grpSp>
        <p:nvGrpSpPr>
          <p:cNvPr id="3" name="Group 2">
            <a:extLst>
              <a:ext uri="{FF2B5EF4-FFF2-40B4-BE49-F238E27FC236}">
                <a16:creationId xmlns:a16="http://schemas.microsoft.com/office/drawing/2014/main" id="{454319AE-8446-1880-4609-5F3D8BF0606D}"/>
              </a:ext>
            </a:extLst>
          </p:cNvPr>
          <p:cNvGrpSpPr/>
          <p:nvPr/>
        </p:nvGrpSpPr>
        <p:grpSpPr>
          <a:xfrm>
            <a:off x="2693220" y="1449244"/>
            <a:ext cx="6551373" cy="5141354"/>
            <a:chOff x="2702456" y="1495424"/>
            <a:chExt cx="6551373" cy="5141354"/>
          </a:xfrm>
        </p:grpSpPr>
        <p:pic>
          <p:nvPicPr>
            <p:cNvPr id="262146" name="Picture 2"/>
            <p:cNvPicPr>
              <a:picLocks noChangeAspect="1" noChangeArrowheads="1"/>
            </p:cNvPicPr>
            <p:nvPr/>
          </p:nvPicPr>
          <p:blipFill>
            <a:blip r:embed="rId2" cstate="print"/>
            <a:srcRect/>
            <a:stretch>
              <a:fillRect/>
            </a:stretch>
          </p:blipFill>
          <p:spPr bwMode="auto">
            <a:xfrm>
              <a:off x="2702456" y="1495424"/>
              <a:ext cx="6551373" cy="5141354"/>
            </a:xfrm>
            <a:prstGeom prst="rect">
              <a:avLst/>
            </a:prstGeom>
            <a:noFill/>
            <a:ln w="9525">
              <a:noFill/>
              <a:miter lim="800000"/>
              <a:headEnd/>
              <a:tailEnd/>
            </a:ln>
            <a:effectLst/>
          </p:spPr>
        </p:pic>
        <p:sp>
          <p:nvSpPr>
            <p:cNvPr id="6" name="TextBox 5"/>
            <p:cNvSpPr txBox="1"/>
            <p:nvPr/>
          </p:nvSpPr>
          <p:spPr>
            <a:xfrm>
              <a:off x="6070600" y="3084178"/>
              <a:ext cx="17526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unregulated</a:t>
              </a:r>
            </a:p>
          </p:txBody>
        </p:sp>
        <p:sp>
          <p:nvSpPr>
            <p:cNvPr id="7" name="TextBox 6"/>
            <p:cNvSpPr txBox="1"/>
            <p:nvPr/>
          </p:nvSpPr>
          <p:spPr>
            <a:xfrm>
              <a:off x="7255933" y="3725332"/>
              <a:ext cx="17526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C00000"/>
                  </a:solidFill>
                  <a:effectLst/>
                  <a:uLnTx/>
                  <a:uFillTx/>
                  <a:latin typeface="Calibri" panose="020F0502020204030204"/>
                  <a:ea typeface="+mn-ea"/>
                  <a:cs typeface="+mn-cs"/>
                </a:rPr>
                <a:t>regulated</a:t>
              </a:r>
            </a:p>
          </p:txBody>
        </p:sp>
        <p:sp>
          <p:nvSpPr>
            <p:cNvPr id="8" name="TextBox 7"/>
            <p:cNvSpPr txBox="1"/>
            <p:nvPr/>
          </p:nvSpPr>
          <p:spPr>
            <a:xfrm>
              <a:off x="3936276" y="1790581"/>
              <a:ext cx="2264228" cy="1107996"/>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00B050"/>
                  </a:solidFill>
                  <a:effectLst/>
                  <a:uLnTx/>
                  <a:uFillTx/>
                  <a:latin typeface="Calibri" panose="020F0502020204030204"/>
                  <a:ea typeface="+mn-ea"/>
                  <a:cs typeface="+mn-cs"/>
                </a:rPr>
                <a:t>initial frequency curves without uncertainty</a:t>
              </a:r>
            </a:p>
          </p:txBody>
        </p:sp>
      </p:grpSp>
      <p:grpSp>
        <p:nvGrpSpPr>
          <p:cNvPr id="17" name="Group 16">
            <a:extLst>
              <a:ext uri="{FF2B5EF4-FFF2-40B4-BE49-F238E27FC236}">
                <a16:creationId xmlns:a16="http://schemas.microsoft.com/office/drawing/2014/main" id="{6C5FBB5B-8635-372B-1B69-8233C2D3DEEE}"/>
              </a:ext>
            </a:extLst>
          </p:cNvPr>
          <p:cNvGrpSpPr/>
          <p:nvPr/>
        </p:nvGrpSpPr>
        <p:grpSpPr>
          <a:xfrm>
            <a:off x="2693219" y="1449244"/>
            <a:ext cx="6551373" cy="5141354"/>
            <a:chOff x="2702456" y="1495424"/>
            <a:chExt cx="6551373" cy="5141354"/>
          </a:xfrm>
        </p:grpSpPr>
        <p:pic>
          <p:nvPicPr>
            <p:cNvPr id="18" name="Picture 2">
              <a:extLst>
                <a:ext uri="{FF2B5EF4-FFF2-40B4-BE49-F238E27FC236}">
                  <a16:creationId xmlns:a16="http://schemas.microsoft.com/office/drawing/2014/main" id="{8063E112-3D94-2200-A23B-EA0D5B654405}"/>
                </a:ext>
              </a:extLst>
            </p:cNvPr>
            <p:cNvPicPr>
              <a:picLocks noChangeAspect="1" noChangeArrowheads="1"/>
            </p:cNvPicPr>
            <p:nvPr/>
          </p:nvPicPr>
          <p:blipFill>
            <a:blip r:embed="rId3" cstate="print"/>
            <a:srcRect/>
            <a:stretch>
              <a:fillRect/>
            </a:stretch>
          </p:blipFill>
          <p:spPr bwMode="auto">
            <a:xfrm>
              <a:off x="2702456" y="1495424"/>
              <a:ext cx="6551373" cy="5141354"/>
            </a:xfrm>
            <a:prstGeom prst="rect">
              <a:avLst/>
            </a:prstGeom>
            <a:noFill/>
            <a:ln w="9525">
              <a:noFill/>
              <a:miter lim="800000"/>
              <a:headEnd/>
              <a:tailEnd/>
            </a:ln>
            <a:effectLst/>
          </p:spPr>
        </p:pic>
        <p:sp>
          <p:nvSpPr>
            <p:cNvPr id="19" name="TextBox 18">
              <a:extLst>
                <a:ext uri="{FF2B5EF4-FFF2-40B4-BE49-F238E27FC236}">
                  <a16:creationId xmlns:a16="http://schemas.microsoft.com/office/drawing/2014/main" id="{DBD1EC72-4FA3-B67B-A338-C0FD3A115F45}"/>
                </a:ext>
              </a:extLst>
            </p:cNvPr>
            <p:cNvSpPr txBox="1"/>
            <p:nvPr/>
          </p:nvSpPr>
          <p:spPr>
            <a:xfrm>
              <a:off x="6070600" y="3084178"/>
              <a:ext cx="17526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unregulated</a:t>
              </a:r>
            </a:p>
          </p:txBody>
        </p:sp>
        <p:sp>
          <p:nvSpPr>
            <p:cNvPr id="20" name="TextBox 19">
              <a:extLst>
                <a:ext uri="{FF2B5EF4-FFF2-40B4-BE49-F238E27FC236}">
                  <a16:creationId xmlns:a16="http://schemas.microsoft.com/office/drawing/2014/main" id="{6164F13F-BA04-1C6A-F6D2-6255361AED65}"/>
                </a:ext>
              </a:extLst>
            </p:cNvPr>
            <p:cNvSpPr txBox="1"/>
            <p:nvPr/>
          </p:nvSpPr>
          <p:spPr>
            <a:xfrm>
              <a:off x="7255933" y="3725332"/>
              <a:ext cx="17526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C00000"/>
                  </a:solidFill>
                  <a:effectLst/>
                  <a:uLnTx/>
                  <a:uFillTx/>
                  <a:latin typeface="Calibri" panose="020F0502020204030204"/>
                  <a:ea typeface="+mn-ea"/>
                  <a:cs typeface="+mn-cs"/>
                </a:rPr>
                <a:t>regulated</a:t>
              </a:r>
            </a:p>
          </p:txBody>
        </p:sp>
        <p:sp>
          <p:nvSpPr>
            <p:cNvPr id="21" name="TextBox 20">
              <a:extLst>
                <a:ext uri="{FF2B5EF4-FFF2-40B4-BE49-F238E27FC236}">
                  <a16:creationId xmlns:a16="http://schemas.microsoft.com/office/drawing/2014/main" id="{72C7E419-258B-009D-20C3-22F10F39AF7B}"/>
                </a:ext>
              </a:extLst>
            </p:cNvPr>
            <p:cNvSpPr txBox="1"/>
            <p:nvPr/>
          </p:nvSpPr>
          <p:spPr>
            <a:xfrm>
              <a:off x="3965198" y="1786340"/>
              <a:ext cx="2026299" cy="170816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6600"/>
                  </a:solidFill>
                  <a:effectLst/>
                  <a:uLnTx/>
                  <a:uFillTx/>
                  <a:latin typeface="Calibri" panose="020F0502020204030204"/>
                  <a:ea typeface="+mn-ea"/>
                  <a:cs typeface="+mn-cs"/>
                </a:rPr>
                <a:t>uncertainty in unregulated frequency curve </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2000" b="1" i="0" u="none" strike="noStrike" kern="1200" cap="none" spc="0" normalizeH="0" baseline="0" noProof="0" dirty="0">
                  <a:ln>
                    <a:noFill/>
                  </a:ln>
                  <a:solidFill>
                    <a:srgbClr val="FF6600"/>
                  </a:solidFill>
                  <a:effectLst/>
                  <a:uLnTx/>
                  <a:uFillTx/>
                  <a:latin typeface="Calibri" panose="020F0502020204030204"/>
                  <a:ea typeface="+mn-ea"/>
                  <a:cs typeface="+mn-cs"/>
                </a:rPr>
                <a:t>- must propagate it to regulated</a:t>
              </a:r>
            </a:p>
          </p:txBody>
        </p:sp>
      </p:grpSp>
      <p:sp>
        <p:nvSpPr>
          <p:cNvPr id="22" name="TextBox 21">
            <a:extLst>
              <a:ext uri="{FF2B5EF4-FFF2-40B4-BE49-F238E27FC236}">
                <a16:creationId xmlns:a16="http://schemas.microsoft.com/office/drawing/2014/main" id="{4925DB4D-DF02-F15F-4542-1E2FBFC521CC}"/>
              </a:ext>
            </a:extLst>
          </p:cNvPr>
          <p:cNvSpPr txBox="1"/>
          <p:nvPr/>
        </p:nvSpPr>
        <p:spPr>
          <a:xfrm>
            <a:off x="7363385" y="1732288"/>
            <a:ext cx="1280506" cy="923330"/>
          </a:xfrm>
          <a:prstGeom prst="rect">
            <a:avLst/>
          </a:prstGeom>
          <a:solidFill>
            <a:schemeClr val="bg1"/>
          </a:solid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90% confidence interval</a:t>
            </a:r>
          </a:p>
        </p:txBody>
      </p:sp>
      <p:sp>
        <p:nvSpPr>
          <p:cNvPr id="4" name="TextBox 3">
            <a:extLst>
              <a:ext uri="{FF2B5EF4-FFF2-40B4-BE49-F238E27FC236}">
                <a16:creationId xmlns:a16="http://schemas.microsoft.com/office/drawing/2014/main" id="{1FAB5FC4-61E3-640F-744E-8D352362E285}"/>
              </a:ext>
            </a:extLst>
          </p:cNvPr>
          <p:cNvSpPr txBox="1"/>
          <p:nvPr/>
        </p:nvSpPr>
        <p:spPr>
          <a:xfrm>
            <a:off x="5967167" y="5542960"/>
            <a:ext cx="307313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7030A0"/>
                </a:solidFill>
                <a:effectLst/>
                <a:uLnTx/>
                <a:uFillTx/>
                <a:latin typeface="Ink Free" panose="03080402000500000000" pitchFamily="66" charset="0"/>
                <a:ea typeface="+mn-ea"/>
                <a:cs typeface="+mn-cs"/>
              </a:rPr>
              <a:t>Normal probability axis</a:t>
            </a:r>
          </a:p>
        </p:txBody>
      </p:sp>
    </p:spTree>
    <p:extLst>
      <p:ext uri="{BB962C8B-B14F-4D97-AF65-F5344CB8AC3E}">
        <p14:creationId xmlns:p14="http://schemas.microsoft.com/office/powerpoint/2010/main" val="24822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8119" name="Picture 7"/>
          <p:cNvPicPr>
            <a:picLocks noChangeAspect="1" noChangeArrowheads="1"/>
          </p:cNvPicPr>
          <p:nvPr/>
        </p:nvPicPr>
        <p:blipFill>
          <a:blip r:embed="rId2" cstate="print"/>
          <a:srcRect/>
          <a:stretch>
            <a:fillRect/>
          </a:stretch>
        </p:blipFill>
        <p:spPr bwMode="auto">
          <a:xfrm>
            <a:off x="2692401" y="1453091"/>
            <a:ext cx="6551373" cy="5141354"/>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a:t>Regulated Frequency Curves</a:t>
            </a:r>
          </a:p>
        </p:txBody>
      </p:sp>
      <p:pic>
        <p:nvPicPr>
          <p:cNvPr id="5" name="Picture 3">
            <a:extLst>
              <a:ext uri="{FF2B5EF4-FFF2-40B4-BE49-F238E27FC236}">
                <a16:creationId xmlns:a16="http://schemas.microsoft.com/office/drawing/2014/main" id="{551A2237-D65B-A579-D76F-EFDE532C8525}"/>
              </a:ext>
            </a:extLst>
          </p:cNvPr>
          <p:cNvPicPr>
            <a:picLocks noChangeAspect="1" noChangeArrowheads="1"/>
          </p:cNvPicPr>
          <p:nvPr/>
        </p:nvPicPr>
        <p:blipFill>
          <a:blip r:embed="rId3" cstate="print"/>
          <a:srcRect/>
          <a:stretch>
            <a:fillRect/>
          </a:stretch>
        </p:blipFill>
        <p:spPr bwMode="auto">
          <a:xfrm>
            <a:off x="2693990" y="1453091"/>
            <a:ext cx="6551373" cy="5141354"/>
          </a:xfrm>
          <a:prstGeom prst="rect">
            <a:avLst/>
          </a:prstGeom>
          <a:noFill/>
          <a:ln w="9525">
            <a:noFill/>
            <a:miter lim="800000"/>
            <a:headEnd/>
            <a:tailEnd/>
          </a:ln>
          <a:effectLst/>
        </p:spPr>
      </p:pic>
      <p:pic>
        <p:nvPicPr>
          <p:cNvPr id="6" name="Picture 9">
            <a:extLst>
              <a:ext uri="{FF2B5EF4-FFF2-40B4-BE49-F238E27FC236}">
                <a16:creationId xmlns:a16="http://schemas.microsoft.com/office/drawing/2014/main" id="{B2D4E63F-DC8F-9C3C-82EF-AACEC0D05546}"/>
              </a:ext>
            </a:extLst>
          </p:cNvPr>
          <p:cNvPicPr>
            <a:picLocks noChangeAspect="1" noChangeArrowheads="1"/>
          </p:cNvPicPr>
          <p:nvPr/>
        </p:nvPicPr>
        <p:blipFill>
          <a:blip r:embed="rId4" cstate="print"/>
          <a:srcRect/>
          <a:stretch>
            <a:fillRect/>
          </a:stretch>
        </p:blipFill>
        <p:spPr bwMode="auto">
          <a:xfrm>
            <a:off x="2693990" y="1456266"/>
            <a:ext cx="6551373" cy="5141354"/>
          </a:xfrm>
          <a:prstGeom prst="rect">
            <a:avLst/>
          </a:prstGeom>
          <a:noFill/>
          <a:ln w="9525">
            <a:noFill/>
            <a:miter lim="800000"/>
            <a:headEnd/>
            <a:tailEnd/>
          </a:ln>
          <a:effectLst/>
        </p:spPr>
      </p:pic>
      <p:pic>
        <p:nvPicPr>
          <p:cNvPr id="7" name="Picture 8">
            <a:extLst>
              <a:ext uri="{FF2B5EF4-FFF2-40B4-BE49-F238E27FC236}">
                <a16:creationId xmlns:a16="http://schemas.microsoft.com/office/drawing/2014/main" id="{9BDD3D0B-55C7-C2B0-A149-E3900586F1C5}"/>
              </a:ext>
            </a:extLst>
          </p:cNvPr>
          <p:cNvPicPr>
            <a:picLocks noChangeAspect="1" noChangeArrowheads="1"/>
          </p:cNvPicPr>
          <p:nvPr/>
        </p:nvPicPr>
        <p:blipFill>
          <a:blip r:embed="rId5" cstate="print"/>
          <a:srcRect/>
          <a:stretch>
            <a:fillRect/>
          </a:stretch>
        </p:blipFill>
        <p:spPr bwMode="auto">
          <a:xfrm>
            <a:off x="2693989" y="1453090"/>
            <a:ext cx="6551373" cy="5141354"/>
          </a:xfrm>
          <a:prstGeom prst="rect">
            <a:avLst/>
          </a:prstGeom>
          <a:noFill/>
          <a:ln w="9525">
            <a:noFill/>
            <a:miter lim="800000"/>
            <a:headEnd/>
            <a:tailEnd/>
          </a:ln>
          <a:effectLst/>
        </p:spPr>
      </p:pic>
      <p:pic>
        <p:nvPicPr>
          <p:cNvPr id="8" name="Picture 10">
            <a:extLst>
              <a:ext uri="{FF2B5EF4-FFF2-40B4-BE49-F238E27FC236}">
                <a16:creationId xmlns:a16="http://schemas.microsoft.com/office/drawing/2014/main" id="{35D1A36A-E790-5D65-93D1-072E8DBC2A29}"/>
              </a:ext>
            </a:extLst>
          </p:cNvPr>
          <p:cNvPicPr>
            <a:picLocks noChangeAspect="1" noChangeArrowheads="1"/>
          </p:cNvPicPr>
          <p:nvPr/>
        </p:nvPicPr>
        <p:blipFill>
          <a:blip r:embed="rId6" cstate="print"/>
          <a:srcRect/>
          <a:stretch>
            <a:fillRect/>
          </a:stretch>
        </p:blipFill>
        <p:spPr bwMode="auto">
          <a:xfrm>
            <a:off x="2692401" y="1449915"/>
            <a:ext cx="6551373" cy="5141354"/>
          </a:xfrm>
          <a:prstGeom prst="rect">
            <a:avLst/>
          </a:prstGeom>
          <a:noFill/>
          <a:ln w="9525">
            <a:noFill/>
            <a:miter lim="800000"/>
            <a:headEnd/>
            <a:tailEnd/>
          </a:ln>
          <a:effectLst/>
        </p:spPr>
      </p:pic>
      <p:pic>
        <p:nvPicPr>
          <p:cNvPr id="9" name="Picture 2">
            <a:extLst>
              <a:ext uri="{FF2B5EF4-FFF2-40B4-BE49-F238E27FC236}">
                <a16:creationId xmlns:a16="http://schemas.microsoft.com/office/drawing/2014/main" id="{918A4670-86E2-D8D1-22D5-9263672324B6}"/>
              </a:ext>
            </a:extLst>
          </p:cNvPr>
          <p:cNvPicPr>
            <a:picLocks noChangeAspect="1" noChangeArrowheads="1"/>
          </p:cNvPicPr>
          <p:nvPr/>
        </p:nvPicPr>
        <p:blipFill>
          <a:blip r:embed="rId7" cstate="print"/>
          <a:srcRect/>
          <a:stretch>
            <a:fillRect/>
          </a:stretch>
        </p:blipFill>
        <p:spPr bwMode="auto">
          <a:xfrm>
            <a:off x="2691480" y="1456266"/>
            <a:ext cx="6551373" cy="5141354"/>
          </a:xfrm>
          <a:prstGeom prst="rect">
            <a:avLst/>
          </a:prstGeom>
          <a:noFill/>
          <a:ln w="9525">
            <a:noFill/>
            <a:miter lim="800000"/>
            <a:headEnd/>
            <a:tailEnd/>
          </a:ln>
          <a:effectLst/>
        </p:spPr>
      </p:pic>
      <p:sp>
        <p:nvSpPr>
          <p:cNvPr id="4" name="TextBox 3"/>
          <p:cNvSpPr txBox="1"/>
          <p:nvPr/>
        </p:nvSpPr>
        <p:spPr>
          <a:xfrm>
            <a:off x="4131733" y="1803399"/>
            <a:ext cx="4605867" cy="40011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6600"/>
                </a:solidFill>
                <a:effectLst/>
                <a:uLnTx/>
                <a:uFillTx/>
                <a:latin typeface="Calibri" panose="020F0502020204030204"/>
                <a:ea typeface="+mn-ea"/>
                <a:cs typeface="+mn-cs"/>
              </a:rPr>
              <a:t>one realization – the inner loop of the MC</a:t>
            </a:r>
          </a:p>
        </p:txBody>
      </p:sp>
      <p:sp>
        <p:nvSpPr>
          <p:cNvPr id="10" name="TextBox 9">
            <a:extLst>
              <a:ext uri="{FF2B5EF4-FFF2-40B4-BE49-F238E27FC236}">
                <a16:creationId xmlns:a16="http://schemas.microsoft.com/office/drawing/2014/main" id="{447FF1D2-CEA5-B595-282D-0A2D0427DE18}"/>
              </a:ext>
            </a:extLst>
          </p:cNvPr>
          <p:cNvSpPr txBox="1"/>
          <p:nvPr/>
        </p:nvSpPr>
        <p:spPr>
          <a:xfrm>
            <a:off x="5967167" y="5542960"/>
            <a:ext cx="307313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7030A0"/>
                </a:solidFill>
                <a:effectLst/>
                <a:uLnTx/>
                <a:uFillTx/>
                <a:latin typeface="Ink Free" panose="03080402000500000000" pitchFamily="66" charset="0"/>
                <a:ea typeface="+mn-ea"/>
                <a:cs typeface="+mn-cs"/>
              </a:rPr>
              <a:t>Normal probability axis</a:t>
            </a:r>
          </a:p>
        </p:txBody>
      </p:sp>
    </p:spTree>
    <p:extLst>
      <p:ext uri="{BB962C8B-B14F-4D97-AF65-F5344CB8AC3E}">
        <p14:creationId xmlns:p14="http://schemas.microsoft.com/office/powerpoint/2010/main" val="1173226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8116" name="Picture 4"/>
          <p:cNvPicPr>
            <a:picLocks noChangeAspect="1" noChangeArrowheads="1"/>
          </p:cNvPicPr>
          <p:nvPr/>
        </p:nvPicPr>
        <p:blipFill>
          <a:blip r:embed="rId2" cstate="print"/>
          <a:srcRect/>
          <a:stretch>
            <a:fillRect/>
          </a:stretch>
        </p:blipFill>
        <p:spPr bwMode="auto">
          <a:xfrm>
            <a:off x="2690332" y="1448858"/>
            <a:ext cx="6560638" cy="5150618"/>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a:t>Regulated Frequency Curves</a:t>
            </a:r>
          </a:p>
        </p:txBody>
      </p:sp>
      <p:pic>
        <p:nvPicPr>
          <p:cNvPr id="5" name="Picture 2">
            <a:extLst>
              <a:ext uri="{FF2B5EF4-FFF2-40B4-BE49-F238E27FC236}">
                <a16:creationId xmlns:a16="http://schemas.microsoft.com/office/drawing/2014/main" id="{045FFA34-074E-9F20-2B57-082EF98669CD}"/>
              </a:ext>
            </a:extLst>
          </p:cNvPr>
          <p:cNvPicPr>
            <a:picLocks noChangeAspect="1" noChangeArrowheads="1"/>
          </p:cNvPicPr>
          <p:nvPr/>
        </p:nvPicPr>
        <p:blipFill>
          <a:blip r:embed="rId3" cstate="print"/>
          <a:srcRect/>
          <a:stretch>
            <a:fillRect/>
          </a:stretch>
        </p:blipFill>
        <p:spPr bwMode="auto">
          <a:xfrm>
            <a:off x="2683984" y="1453091"/>
            <a:ext cx="6551373" cy="5141354"/>
          </a:xfrm>
          <a:prstGeom prst="rect">
            <a:avLst/>
          </a:prstGeom>
          <a:noFill/>
          <a:ln w="9525">
            <a:noFill/>
            <a:miter lim="800000"/>
            <a:headEnd/>
            <a:tailEnd/>
          </a:ln>
          <a:effectLst/>
        </p:spPr>
      </p:pic>
      <p:pic>
        <p:nvPicPr>
          <p:cNvPr id="6" name="Picture 2">
            <a:extLst>
              <a:ext uri="{FF2B5EF4-FFF2-40B4-BE49-F238E27FC236}">
                <a16:creationId xmlns:a16="http://schemas.microsoft.com/office/drawing/2014/main" id="{E32AF6D5-DD16-B11D-AC56-EDC28E6BD25E}"/>
              </a:ext>
            </a:extLst>
          </p:cNvPr>
          <p:cNvPicPr>
            <a:picLocks noChangeAspect="1" noChangeArrowheads="1"/>
          </p:cNvPicPr>
          <p:nvPr/>
        </p:nvPicPr>
        <p:blipFill>
          <a:blip r:embed="rId4" cstate="print"/>
          <a:srcRect/>
          <a:stretch>
            <a:fillRect/>
          </a:stretch>
        </p:blipFill>
        <p:spPr bwMode="auto">
          <a:xfrm>
            <a:off x="2677080" y="1456769"/>
            <a:ext cx="6551373" cy="5141354"/>
          </a:xfrm>
          <a:prstGeom prst="rect">
            <a:avLst/>
          </a:prstGeom>
          <a:noFill/>
          <a:ln w="9525">
            <a:noFill/>
            <a:miter lim="800000"/>
            <a:headEnd/>
            <a:tailEnd/>
          </a:ln>
          <a:effectLst/>
        </p:spPr>
      </p:pic>
      <p:sp>
        <p:nvSpPr>
          <p:cNvPr id="4" name="TextBox 3"/>
          <p:cNvSpPr txBox="1"/>
          <p:nvPr/>
        </p:nvSpPr>
        <p:spPr>
          <a:xfrm>
            <a:off x="3952396" y="1803399"/>
            <a:ext cx="4969931" cy="40011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rPr>
              <a:t>10 realizations of regulated frequency curves</a:t>
            </a:r>
          </a:p>
        </p:txBody>
      </p:sp>
      <p:sp>
        <p:nvSpPr>
          <p:cNvPr id="7" name="TextBox 6">
            <a:extLst>
              <a:ext uri="{FF2B5EF4-FFF2-40B4-BE49-F238E27FC236}">
                <a16:creationId xmlns:a16="http://schemas.microsoft.com/office/drawing/2014/main" id="{1B95AAAE-2BEA-CDF8-0D11-F98F5B3BE494}"/>
              </a:ext>
            </a:extLst>
          </p:cNvPr>
          <p:cNvSpPr txBox="1"/>
          <p:nvPr/>
        </p:nvSpPr>
        <p:spPr>
          <a:xfrm>
            <a:off x="5967167" y="5542960"/>
            <a:ext cx="307313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7030A0"/>
                </a:solidFill>
                <a:effectLst/>
                <a:uLnTx/>
                <a:uFillTx/>
                <a:latin typeface="Ink Free" panose="03080402000500000000" pitchFamily="66" charset="0"/>
                <a:ea typeface="+mn-ea"/>
                <a:cs typeface="+mn-cs"/>
              </a:rPr>
              <a:t>Normal probability axis</a:t>
            </a:r>
          </a:p>
        </p:txBody>
      </p:sp>
    </p:spTree>
    <p:extLst>
      <p:ext uri="{BB962C8B-B14F-4D97-AF65-F5344CB8AC3E}">
        <p14:creationId xmlns:p14="http://schemas.microsoft.com/office/powerpoint/2010/main" val="2189781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0098" name="Picture 2"/>
          <p:cNvPicPr>
            <a:picLocks noChangeAspect="1" noChangeArrowheads="1"/>
          </p:cNvPicPr>
          <p:nvPr/>
        </p:nvPicPr>
        <p:blipFill>
          <a:blip r:embed="rId2" cstate="print"/>
          <a:srcRect/>
          <a:stretch>
            <a:fillRect/>
          </a:stretch>
        </p:blipFill>
        <p:spPr bwMode="auto">
          <a:xfrm>
            <a:off x="2683984" y="1453091"/>
            <a:ext cx="6551373" cy="5141354"/>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a:t>Regulated Frequency Curves</a:t>
            </a:r>
          </a:p>
        </p:txBody>
      </p:sp>
      <p:sp>
        <p:nvSpPr>
          <p:cNvPr id="5" name="TextBox 4"/>
          <p:cNvSpPr txBox="1"/>
          <p:nvPr/>
        </p:nvSpPr>
        <p:spPr>
          <a:xfrm>
            <a:off x="3952396" y="1803400"/>
            <a:ext cx="5016378" cy="707886"/>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rPr>
              <a:t>90% confidence interval from 100 realizations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rPr>
              <a:t>	&amp; best estimate curve</a:t>
            </a:r>
          </a:p>
        </p:txBody>
      </p:sp>
      <p:sp>
        <p:nvSpPr>
          <p:cNvPr id="3" name="TextBox 2">
            <a:extLst>
              <a:ext uri="{FF2B5EF4-FFF2-40B4-BE49-F238E27FC236}">
                <a16:creationId xmlns:a16="http://schemas.microsoft.com/office/drawing/2014/main" id="{2F5EE616-771E-585A-BE72-1B6D94AD3F89}"/>
              </a:ext>
            </a:extLst>
          </p:cNvPr>
          <p:cNvSpPr txBox="1"/>
          <p:nvPr/>
        </p:nvSpPr>
        <p:spPr>
          <a:xfrm>
            <a:off x="5967167" y="5542960"/>
            <a:ext cx="307313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7030A0"/>
                </a:solidFill>
                <a:effectLst/>
                <a:uLnTx/>
                <a:uFillTx/>
                <a:latin typeface="Ink Free" panose="03080402000500000000" pitchFamily="66" charset="0"/>
                <a:ea typeface="+mn-ea"/>
                <a:cs typeface="+mn-cs"/>
              </a:rPr>
              <a:t>Normal probability axis</a:t>
            </a:r>
          </a:p>
        </p:txBody>
      </p:sp>
    </p:spTree>
    <p:extLst>
      <p:ext uri="{BB962C8B-B14F-4D97-AF65-F5344CB8AC3E}">
        <p14:creationId xmlns:p14="http://schemas.microsoft.com/office/powerpoint/2010/main" val="37976317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C3B335F-6556-442C-570D-C6BDB47B5A50}"/>
              </a:ext>
            </a:extLst>
          </p:cNvPr>
          <p:cNvSpPr>
            <a:spLocks noGrp="1"/>
          </p:cNvSpPr>
          <p:nvPr>
            <p:ph sz="quarter" idx="10"/>
          </p:nvPr>
        </p:nvSpPr>
        <p:spPr/>
        <p:txBody>
          <a:bodyPr/>
          <a:lstStyle/>
          <a:p>
            <a:pPr marL="342900" indent="-342900">
              <a:buFontTx/>
              <a:buChar char="-"/>
            </a:pPr>
            <a:endParaRPr lang="en-US" dirty="0"/>
          </a:p>
          <a:p>
            <a:pPr marL="342900" indent="-342900">
              <a:buFontTx/>
              <a:buChar char="-"/>
            </a:pPr>
            <a:r>
              <a:rPr lang="en-US" dirty="0"/>
              <a:t>Assessment of flood risk = </a:t>
            </a:r>
            <a:r>
              <a:rPr lang="en-US" b="1" dirty="0"/>
              <a:t>probability</a:t>
            </a:r>
            <a:r>
              <a:rPr lang="en-US" dirty="0"/>
              <a:t> x consequences</a:t>
            </a:r>
          </a:p>
          <a:p>
            <a:pPr lvl="1" indent="0">
              <a:buNone/>
            </a:pPr>
            <a:endParaRPr lang="en-US" dirty="0"/>
          </a:p>
          <a:p>
            <a:pPr lvl="1" indent="0">
              <a:buNone/>
            </a:pPr>
            <a:r>
              <a:rPr lang="en-US" i="1" dirty="0"/>
              <a:t>Ultimately need to assess consequences, but as a screening tool, changes in regulated flows or pool elevation frequency may be useful</a:t>
            </a:r>
          </a:p>
          <a:p>
            <a:pPr marL="569913" lvl="1" indent="-342900">
              <a:buFontTx/>
              <a:buChar char="-"/>
            </a:pPr>
            <a:endParaRPr lang="en-US" dirty="0"/>
          </a:p>
          <a:p>
            <a:pPr marL="342900" indent="-342900">
              <a:buFontTx/>
              <a:buChar char="-"/>
            </a:pPr>
            <a:r>
              <a:rPr lang="en-US" dirty="0"/>
              <a:t>Modeling for FIRO may be limited to reservoir operations if the only proposed changes are in operations.</a:t>
            </a:r>
          </a:p>
          <a:p>
            <a:pPr marL="342900" indent="-342900">
              <a:buFontTx/>
              <a:buChar char="-"/>
            </a:pPr>
            <a:endParaRPr lang="en-US" dirty="0"/>
          </a:p>
          <a:p>
            <a:pPr marL="342900" indent="-342900">
              <a:buFontTx/>
              <a:buChar char="-"/>
            </a:pPr>
            <a:r>
              <a:rPr lang="en-US" dirty="0"/>
              <a:t>Need to run many events and permutation of events to capture probability:</a:t>
            </a:r>
          </a:p>
          <a:p>
            <a:pPr lvl="1" indent="0">
              <a:buNone/>
            </a:pPr>
            <a:r>
              <a:rPr lang="en-US" dirty="0"/>
              <a:t>	</a:t>
            </a:r>
            <a:r>
              <a:rPr lang="en-US" i="1" dirty="0"/>
              <a:t>Combinations of: </a:t>
            </a:r>
          </a:p>
          <a:p>
            <a:pPr lvl="1" indent="0">
              <a:buNone/>
            </a:pPr>
            <a:r>
              <a:rPr lang="en-US" i="1" dirty="0"/>
              <a:t>	 - inflows to the system,</a:t>
            </a:r>
          </a:p>
          <a:p>
            <a:pPr lvl="1" indent="0">
              <a:buNone/>
            </a:pPr>
            <a:r>
              <a:rPr lang="en-US" i="1" dirty="0"/>
              <a:t>	 - forecasts</a:t>
            </a:r>
          </a:p>
          <a:p>
            <a:pPr lvl="1" indent="0">
              <a:buNone/>
            </a:pPr>
            <a:r>
              <a:rPr lang="en-US" i="1" dirty="0"/>
              <a:t>	 - initial reservoir content</a:t>
            </a:r>
          </a:p>
          <a:p>
            <a:pPr marL="342900" indent="-342900">
              <a:buFontTx/>
              <a:buChar char="-"/>
            </a:pPr>
            <a:endParaRPr lang="en-US" dirty="0"/>
          </a:p>
          <a:p>
            <a:pPr marL="342900" indent="-342900">
              <a:buFontTx/>
              <a:buChar char="-"/>
            </a:pPr>
            <a:endParaRPr lang="en-US" dirty="0"/>
          </a:p>
        </p:txBody>
      </p:sp>
      <p:sp>
        <p:nvSpPr>
          <p:cNvPr id="3" name="Footer Placeholder 2">
            <a:extLst>
              <a:ext uri="{FF2B5EF4-FFF2-40B4-BE49-F238E27FC236}">
                <a16:creationId xmlns:a16="http://schemas.microsoft.com/office/drawing/2014/main" id="{3E76AB9B-2221-1B00-E493-05D8F4F405D0}"/>
              </a:ext>
            </a:extLst>
          </p:cNvPr>
          <p:cNvSpPr>
            <a:spLocks noGrp="1"/>
          </p:cNvSpPr>
          <p:nvPr>
            <p:ph type="ftr" sz="quarter" idx="12"/>
          </p:nvPr>
        </p:nvSpPr>
        <p:spPr/>
        <p:txBody>
          <a:bodyPr/>
          <a:lstStyle/>
          <a:p>
            <a:endParaRPr lang="en-US" dirty="0"/>
          </a:p>
        </p:txBody>
      </p:sp>
      <p:sp>
        <p:nvSpPr>
          <p:cNvPr id="4" name="Title 3">
            <a:extLst>
              <a:ext uri="{FF2B5EF4-FFF2-40B4-BE49-F238E27FC236}">
                <a16:creationId xmlns:a16="http://schemas.microsoft.com/office/drawing/2014/main" id="{B58B8B4E-856E-832C-E2A9-736F788C87DF}"/>
              </a:ext>
            </a:extLst>
          </p:cNvPr>
          <p:cNvSpPr>
            <a:spLocks noGrp="1"/>
          </p:cNvSpPr>
          <p:nvPr>
            <p:ph type="title"/>
          </p:nvPr>
        </p:nvSpPr>
        <p:spPr/>
        <p:txBody>
          <a:bodyPr/>
          <a:lstStyle/>
          <a:p>
            <a:r>
              <a:rPr lang="en-US" dirty="0"/>
              <a:t>Evaluating of FRM CHANGES TO </a:t>
            </a:r>
            <a:br>
              <a:rPr lang="en-US" dirty="0"/>
            </a:br>
            <a:r>
              <a:rPr lang="en-US" dirty="0"/>
              <a:t>Reservoir Operations for FIRO</a:t>
            </a:r>
          </a:p>
        </p:txBody>
      </p:sp>
    </p:spTree>
    <p:extLst>
      <p:ext uri="{BB962C8B-B14F-4D97-AF65-F5344CB8AC3E}">
        <p14:creationId xmlns:p14="http://schemas.microsoft.com/office/powerpoint/2010/main" val="1356287320"/>
      </p:ext>
    </p:extLst>
  </p:cSld>
  <p:clrMapOvr>
    <a:masterClrMapping/>
  </p:clrMapOvr>
</p:sld>
</file>

<file path=ppt/theme/theme1.xml><?xml version="1.0" encoding="utf-8"?>
<a:theme xmlns:a="http://schemas.openxmlformats.org/drawingml/2006/main" name="CUI Upper left Castle template ">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2.xml><?xml version="1.0" encoding="utf-8"?>
<a:theme xmlns:a="http://schemas.openxmlformats.org/drawingml/2006/main" name="traditional template NON CUI">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3.xml><?xml version="1.0" encoding="utf-8"?>
<a:theme xmlns:a="http://schemas.openxmlformats.org/drawingml/2006/main" name="Traditional template CUI">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4.xml><?xml version="1.0" encoding="utf-8"?>
<a:theme xmlns:a="http://schemas.openxmlformats.org/drawingml/2006/main" name="2_Upper Left Star and Castle NON CUI">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5.xml><?xml version="1.0" encoding="utf-8"?>
<a:theme xmlns:a="http://schemas.openxmlformats.org/drawingml/2006/main" name="Upper Left Star and Castle CUI">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6.xml><?xml version="1.0" encoding="utf-8"?>
<a:theme xmlns:a="http://schemas.openxmlformats.org/drawingml/2006/main" name="Chart Color Templates">
  <a:themeElements>
    <a:clrScheme name="Charts">
      <a:dk1>
        <a:srgbClr val="221F20"/>
      </a:dk1>
      <a:lt1>
        <a:srgbClr val="565557"/>
      </a:lt1>
      <a:dk2>
        <a:srgbClr val="FFFFFF"/>
      </a:dk2>
      <a:lt2>
        <a:srgbClr val="D5D5D7"/>
      </a:lt2>
      <a:accent1>
        <a:srgbClr val="F16521"/>
      </a:accent1>
      <a:accent2>
        <a:srgbClr val="2DAA27"/>
      </a:accent2>
      <a:accent3>
        <a:srgbClr val="CF0000"/>
      </a:accent3>
      <a:accent4>
        <a:srgbClr val="FFCC01"/>
      </a:accent4>
      <a:accent5>
        <a:srgbClr val="00308F"/>
      </a:accent5>
      <a:accent6>
        <a:srgbClr val="532476"/>
      </a:accent6>
      <a:hlink>
        <a:srgbClr val="4D7EA1"/>
      </a:hlink>
      <a:folHlink>
        <a:srgbClr val="CF000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7A4F02DA-9F69-4CE8-8688-F5382440A1E1}"/>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A3D0FA3C9C8B840BD4719EDB774EA3E" ma:contentTypeVersion="16" ma:contentTypeDescription="Create a new document." ma:contentTypeScope="" ma:versionID="1f1c26727583353d1f25a3d31e0260fa">
  <xsd:schema xmlns:xsd="http://www.w3.org/2001/XMLSchema" xmlns:xs="http://www.w3.org/2001/XMLSchema" xmlns:p="http://schemas.microsoft.com/office/2006/metadata/properties" xmlns:ns2="35ab31d3-b8fd-4f92-89f3-03c1fb50a733" xmlns:ns3="594dbb9d-4ee2-4cc0-bb5b-217b547981ad" targetNamespace="http://schemas.microsoft.com/office/2006/metadata/properties" ma:root="true" ma:fieldsID="07bedb6e2584ae16e465a399ab99d8b5" ns2:_="" ns3:_="">
    <xsd:import namespace="35ab31d3-b8fd-4f92-89f3-03c1fb50a733"/>
    <xsd:import namespace="594dbb9d-4ee2-4cc0-bb5b-217b547981a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ab31d3-b8fd-4f92-89f3-03c1fb50a7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e42dd458-7308-4bcd-84e5-5a32323ab0ea"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94dbb9d-4ee2-4cc0-bb5b-217b547981ad"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e866bf6-b640-4984-a738-718b31ca96a4}" ma:internalName="TaxCatchAll" ma:showField="CatchAllData" ma:web="594dbb9d-4ee2-4cc0-bb5b-217b547981ad">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5ab31d3-b8fd-4f92-89f3-03c1fb50a733">
      <Terms xmlns="http://schemas.microsoft.com/office/infopath/2007/PartnerControls"/>
    </lcf76f155ced4ddcb4097134ff3c332f>
    <TaxCatchAll xmlns="594dbb9d-4ee2-4cc0-bb5b-217b547981ad"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BE3EC6D-D3C9-4CC5-AC69-8140C8AE5308}"/>
</file>

<file path=customXml/itemProps2.xml><?xml version="1.0" encoding="utf-8"?>
<ds:datastoreItem xmlns:ds="http://schemas.openxmlformats.org/officeDocument/2006/customXml" ds:itemID="{0B8C2CD5-50C2-4A7C-996A-3D6312B83669}">
  <ds:schemaRefs>
    <ds:schemaRef ds:uri="http://schemas.microsoft.com/office/2006/documentManagement/types"/>
    <ds:schemaRef ds:uri="http://schemas.microsoft.com/office/2006/metadata/properties"/>
    <ds:schemaRef ds:uri="http://schemas.microsoft.com/office/infopath/2007/PartnerControls"/>
    <ds:schemaRef ds:uri="http://purl.org/dc/terms/"/>
    <ds:schemaRef ds:uri="http://purl.org/dc/dcmitype/"/>
    <ds:schemaRef ds:uri="18f88ba2-4714-4ce4-8806-1d85d427829f"/>
    <ds:schemaRef ds:uri="http://schemas.openxmlformats.org/package/2006/metadata/core-properties"/>
    <ds:schemaRef ds:uri="http://www.w3.org/XML/1998/namespace"/>
    <ds:schemaRef ds:uri="http://purl.org/dc/elements/1.1/"/>
  </ds:schemaRefs>
</ds:datastoreItem>
</file>

<file path=customXml/itemProps3.xml><?xml version="1.0" encoding="utf-8"?>
<ds:datastoreItem xmlns:ds="http://schemas.openxmlformats.org/officeDocument/2006/customXml" ds:itemID="{57CAE72E-856B-4DF4-A9F6-93C41667E9A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16596</TotalTime>
  <Words>1938</Words>
  <Application>Microsoft Office PowerPoint</Application>
  <PresentationFormat>Widescreen</PresentationFormat>
  <Paragraphs>262</Paragraphs>
  <Slides>16</Slides>
  <Notes>6</Notes>
  <HiddenSlides>1</HiddenSlides>
  <MMClips>0</MMClips>
  <ScaleCrop>false</ScaleCrop>
  <HeadingPairs>
    <vt:vector size="6" baseType="variant">
      <vt:variant>
        <vt:lpstr>Fonts Used</vt:lpstr>
      </vt:variant>
      <vt:variant>
        <vt:i4>5</vt:i4>
      </vt:variant>
      <vt:variant>
        <vt:lpstr>Theme</vt:lpstr>
      </vt:variant>
      <vt:variant>
        <vt:i4>7</vt:i4>
      </vt:variant>
      <vt:variant>
        <vt:lpstr>Slide Titles</vt:lpstr>
      </vt:variant>
      <vt:variant>
        <vt:i4>16</vt:i4>
      </vt:variant>
    </vt:vector>
  </HeadingPairs>
  <TitlesOfParts>
    <vt:vector size="28" baseType="lpstr">
      <vt:lpstr>Arial</vt:lpstr>
      <vt:lpstr>Arial Narrow</vt:lpstr>
      <vt:lpstr>Calibri</vt:lpstr>
      <vt:lpstr>Cambria Math</vt:lpstr>
      <vt:lpstr>Ink Free</vt:lpstr>
      <vt:lpstr>CUI Upper left Castle template </vt:lpstr>
      <vt:lpstr>traditional template NON CUI</vt:lpstr>
      <vt:lpstr>Traditional template CUI</vt:lpstr>
      <vt:lpstr>2_Upper Left Star and Castle NON CUI</vt:lpstr>
      <vt:lpstr>Upper Left Star and Castle CUI</vt:lpstr>
      <vt:lpstr>Chart Color Templates</vt:lpstr>
      <vt:lpstr>Office Theme</vt:lpstr>
      <vt:lpstr>Developments in Ensembles Capabilities for EVALUATION OF FIRO ALTERNATIVES</vt:lpstr>
      <vt:lpstr>WHAT IS HEC-WAT?</vt:lpstr>
      <vt:lpstr>PowerPoint Presentation</vt:lpstr>
      <vt:lpstr>PowerPoint Presentation</vt:lpstr>
      <vt:lpstr>Regulated Frequency Curves</vt:lpstr>
      <vt:lpstr>Regulated Frequency Curves</vt:lpstr>
      <vt:lpstr>Regulated Frequency Curves</vt:lpstr>
      <vt:lpstr>Regulated Frequency Curves</vt:lpstr>
      <vt:lpstr>Evaluating of FRM CHANGES TO  Reservoir Operations for FIRO</vt:lpstr>
      <vt:lpstr>Prado Case Study</vt:lpstr>
      <vt:lpstr>Generalized FIRO Model Sequence</vt:lpstr>
      <vt:lpstr>Some Logic for Reservoir Decisions with Uncertain Info</vt:lpstr>
      <vt:lpstr>Synthetic Forecast Generation</vt:lpstr>
      <vt:lpstr>Caveats and Challenges FROM CASE STUDY</vt:lpstr>
      <vt:lpstr>Output Metrics</vt:lpstr>
      <vt:lpstr>OUTPUT METRICS – ASSESSING OPERATIONS</vt:lpstr>
    </vt:vector>
  </TitlesOfParts>
  <Company>United States Army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ELW</dc:creator>
  <cp:lastModifiedBy>Heisman, Evan A CIV USARMY CEIWR-HEC (USA)</cp:lastModifiedBy>
  <cp:revision>431</cp:revision>
  <dcterms:created xsi:type="dcterms:W3CDTF">2017-02-20T05:10:01Z</dcterms:created>
  <dcterms:modified xsi:type="dcterms:W3CDTF">2025-08-01T20:59:27Z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0x0101005A3D0FA3C9C8B840BD4719EDB774EA3E</vt:lpwstr>
  </property>
</Properties>
</file>